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157" r:id="rId2"/>
    <p:sldId id="9221" r:id="rId3"/>
    <p:sldId id="9355" r:id="rId4"/>
    <p:sldId id="9401" r:id="rId5"/>
    <p:sldId id="6262" r:id="rId6"/>
    <p:sldId id="8075" r:id="rId7"/>
    <p:sldId id="9446" r:id="rId8"/>
    <p:sldId id="9352" r:id="rId9"/>
    <p:sldId id="9402" r:id="rId10"/>
    <p:sldId id="9452" r:id="rId11"/>
    <p:sldId id="9449" r:id="rId12"/>
    <p:sldId id="9453" r:id="rId13"/>
    <p:sldId id="9451" r:id="rId14"/>
    <p:sldId id="9447" r:id="rId15"/>
    <p:sldId id="9455" r:id="rId16"/>
    <p:sldId id="9454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59" autoAdjust="0"/>
    <p:restoredTop sz="25532" autoAdjust="0"/>
  </p:normalViewPr>
  <p:slideViewPr>
    <p:cSldViewPr snapToGrid="0">
      <p:cViewPr varScale="1">
        <p:scale>
          <a:sx n="90" d="100"/>
          <a:sy n="90" d="100"/>
        </p:scale>
        <p:origin x="108" y="450"/>
      </p:cViewPr>
      <p:guideLst/>
    </p:cSldViewPr>
  </p:slideViewPr>
  <p:outlineViewPr>
    <p:cViewPr>
      <p:scale>
        <a:sx n="33" d="100"/>
        <a:sy n="33" d="100"/>
      </p:scale>
      <p:origin x="0" y="-33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カブト セキネ" userId="51748a526f60183b" providerId="LiveId" clId="{523B6DA8-A8A0-48F3-B0C8-B90C8454F504}"/>
    <pc:docChg chg="custSel modSld">
      <pc:chgData name="カブト セキネ" userId="51748a526f60183b" providerId="LiveId" clId="{523B6DA8-A8A0-48F3-B0C8-B90C8454F504}" dt="2024-03-14T07:54:25.976" v="0" actId="478"/>
      <pc:docMkLst>
        <pc:docMk/>
      </pc:docMkLst>
      <pc:sldChg chg="delSp mod delAnim">
        <pc:chgData name="カブト セキネ" userId="51748a526f60183b" providerId="LiveId" clId="{523B6DA8-A8A0-48F3-B0C8-B90C8454F504}" dt="2024-03-14T07:54:25.976" v="0" actId="478"/>
        <pc:sldMkLst>
          <pc:docMk/>
          <pc:sldMk cId="3122613671" sldId="9451"/>
        </pc:sldMkLst>
        <pc:picChg chg="del">
          <ac:chgData name="カブト セキネ" userId="51748a526f60183b" providerId="LiveId" clId="{523B6DA8-A8A0-48F3-B0C8-B90C8454F504}" dt="2024-03-14T07:54:25.976" v="0" actId="478"/>
          <ac:picMkLst>
            <pc:docMk/>
            <pc:sldMk cId="3122613671" sldId="9451"/>
            <ac:picMk id="2058" creationId="{84EC623B-03BE-62F2-F523-C3E66A19E71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78DE68-F82F-4DBE-8AD9-ABFB81A06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7179BE6-F04A-4AD5-8C3E-08FB688F2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712DFA-EF11-4899-93E3-F8481D82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833-D5B4-4B4B-AF51-0826140B58AD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C2B8EA-3B16-4361-8BBA-FE428C42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FEF3B3-2214-4335-A0BF-19CCFAEC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E0FB-DD5C-4CBC-9047-B060220698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84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4DD85D-712D-4674-8C19-132F2A62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0E2C8E1-CF00-4495-B1B1-916D4010D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4F34E5-72E1-4BBD-BC44-B7E123186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833-D5B4-4B4B-AF51-0826140B58AD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9B3F3F-EAE2-4A6E-A412-FB193ABD6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E896D2-9B86-4B37-A902-A5CCDE03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E0FB-DD5C-4CBC-9047-B060220698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93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4CDB423-3499-4C20-96EC-25C6A9C6D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61DE107-8035-4D16-8CAF-522CAAC39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468954-B8FF-46D2-991E-C2FDF30BF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833-D5B4-4B4B-AF51-0826140B58AD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6C73D4-C57D-470C-B006-7ADB5EA81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3A7623-A5AD-4616-A73C-53EE418B2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E0FB-DD5C-4CBC-9047-B060220698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68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DA1A2C-542E-47B5-A306-EA611180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8A00E6-484C-419C-BC5D-E045AE50D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4AF58E-A824-44F4-9510-CC335AFD0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833-D5B4-4B4B-AF51-0826140B58AD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DFEA96-FC2C-4840-8D0D-37B4D06E5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82DE6C-CDF3-46B9-9E1A-53B640A3C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E0FB-DD5C-4CBC-9047-B060220698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80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7E0D0B-FC10-4FCA-A81B-4E571B8AB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367330-8783-49F3-8AB5-186317AD6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C82CD0-6E5F-49C3-AB44-5DBB7A9EF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833-D5B4-4B4B-AF51-0826140B58AD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9FF0D3-131B-482B-8AF1-8ECF61A20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D60D6A-61DA-44E5-9C54-2E377713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E0FB-DD5C-4CBC-9047-B060220698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88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3DED8D-A24B-4B5B-9664-65AF6A46A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434B32-7CA2-4032-9581-D923A7D4F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CD0BEB-FCE7-4501-B4F3-E98131DF5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5041776-190F-47B8-AB1A-766A3092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833-D5B4-4B4B-AF51-0826140B58AD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ABE2C8F-B0C7-4907-A468-97A5BC78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AF485D-CDCB-4602-83B8-8F2AE3EA1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E0FB-DD5C-4CBC-9047-B060220698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42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7FA9F5-3828-4DD8-A6E1-1133BE035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53F3273-12F3-4B37-9D3E-B29B155DD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5F1A19A-B096-4A1A-8915-F3899009A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FB64EB5-0D8E-4A21-A0C3-484755FBA2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D869DA6-E6D9-4A99-9708-F1381209E9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E86B2D4-5087-4AEE-9B70-37DE9B94E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833-D5B4-4B4B-AF51-0826140B58AD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544E151-C8BE-4149-8661-ED516CBB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A492FDC-4562-4AB3-93B8-F824ECDA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E0FB-DD5C-4CBC-9047-B060220698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10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CD342F-1A56-4875-A9EE-87FD75337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AE5951E-FB66-4883-B1D9-E3AC964A0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833-D5B4-4B4B-AF51-0826140B58AD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DA02845-323D-4BEB-AE98-0A6051AF5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6E4B41-AF48-4002-AC3C-081051F0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E0FB-DD5C-4CBC-9047-B060220698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69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CDD0383-C9D3-40F0-A4BB-20BE122C7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833-D5B4-4B4B-AF51-0826140B58AD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4B7F526-A3E0-49EA-84A3-57A3F79B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B44CE2-A3AF-4AF1-AE6D-A340B2CE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E0FB-DD5C-4CBC-9047-B060220698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17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28376B-DDE1-4F9B-8844-B91303152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D70FBD-3B95-4575-A48F-4E68C8D35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367BB1A-C961-4161-8362-E8B65D9A1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E05BD42-21F2-4980-89B3-8CCF4969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833-D5B4-4B4B-AF51-0826140B58AD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319FA4-A7D8-4C77-A14E-7854F77B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7D8E7C-C761-458D-928F-5B6253E91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E0FB-DD5C-4CBC-9047-B060220698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21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0A34A4-DC35-49C6-ADB3-E09070883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BAD8455-9C27-41D4-B0E9-EBC658E501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D4A77F7-5042-41C0-AE09-1541D7E7B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9BDC0E1-B1A6-4CC0-8B78-8B34A37D1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833-D5B4-4B4B-AF51-0826140B58AD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A3A832D-DF36-467E-97C1-834C892B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43ECB58-FDD7-42F0-9755-304698DF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E0FB-DD5C-4CBC-9047-B060220698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23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  <a:alpha val="97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85134DB-AD73-4C37-B5CF-AF09FD90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CAB46DD-A4B1-49C6-B8B2-4CB7AD18E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A8709C-7630-43B3-A943-971206BB7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4D833-D5B4-4B4B-AF51-0826140B58AD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95F430-6709-4212-AF0F-2C54A4704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5E3C56-9459-49B1-B71A-4AA31A5C7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BE0FB-DD5C-4CBC-9047-B060220698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38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サブタイトル 2"/>
          <p:cNvSpPr>
            <a:spLocks noGrp="1"/>
          </p:cNvSpPr>
          <p:nvPr>
            <p:ph type="subTitle" idx="1"/>
          </p:nvPr>
        </p:nvSpPr>
        <p:spPr>
          <a:xfrm>
            <a:off x="121920" y="1918484"/>
            <a:ext cx="11948160" cy="2418080"/>
          </a:xfrm>
        </p:spPr>
        <p:txBody>
          <a:bodyPr>
            <a:noAutofit/>
          </a:bodyPr>
          <a:lstStyle/>
          <a:p>
            <a:pPr algn="just"/>
            <a:r>
              <a:rPr kumimoji="1" lang="ja-JP" altLang="en-US" sz="5400" b="1" dirty="0"/>
              <a:t>　３年生の音がくのスタートです！</a:t>
            </a:r>
          </a:p>
          <a:p>
            <a:pPr algn="just"/>
            <a:r>
              <a:rPr kumimoji="1" lang="ja-JP" altLang="en-US" sz="5400" b="1" dirty="0"/>
              <a:t>　　みんなでたのしい時間を</a:t>
            </a:r>
          </a:p>
          <a:p>
            <a:pPr algn="just"/>
            <a:r>
              <a:rPr kumimoji="1" lang="ja-JP" altLang="en-US" sz="5400" b="1" dirty="0"/>
              <a:t>　　　　　　　つくりましょう</a:t>
            </a:r>
          </a:p>
        </p:txBody>
      </p:sp>
      <p:pic>
        <p:nvPicPr>
          <p:cNvPr id="1371" name="図 3" descr="C:\Users\wrb303\Desktop\gahag-0027041528.png"/>
          <p:cNvPicPr/>
          <p:nvPr/>
        </p:nvPicPr>
        <p:blipFill>
          <a:blip r:embed="rId2"/>
          <a:srcRect l="60136" t="35078"/>
          <a:stretch>
            <a:fillRect/>
          </a:stretch>
        </p:blipFill>
        <p:spPr>
          <a:xfrm>
            <a:off x="8041706" y="3509963"/>
            <a:ext cx="4028374" cy="3223620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テキストボックス 5"/>
          <p:cNvSpPr txBox="1"/>
          <p:nvPr/>
        </p:nvSpPr>
        <p:spPr>
          <a:xfrm>
            <a:off x="453390" y="4904105"/>
            <a:ext cx="10637520" cy="1954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ym typeface="+mn-ea"/>
              </a:rPr>
              <a:t>かんせんしょうの</a:t>
            </a:r>
            <a:r>
              <a:rPr lang="ja-JP" altLang="en-US" sz="4000" b="1" dirty="0" err="1">
                <a:sym typeface="+mn-ea"/>
              </a:rPr>
              <a:t>たいさくを</a:t>
            </a:r>
            <a:r>
              <a:rPr lang="ja-JP" altLang="en-US" sz="4000" b="1" dirty="0">
                <a:sym typeface="+mn-ea"/>
              </a:rPr>
              <a:t>して、</a:t>
            </a:r>
            <a:br>
              <a:rPr lang="ja-JP" altLang="en-US" sz="4000" b="1" dirty="0">
                <a:sym typeface="+mn-ea"/>
              </a:rPr>
            </a:br>
            <a:r>
              <a:rPr lang="ja-JP" altLang="en-US" sz="4000" b="1" dirty="0">
                <a:sym typeface="+mn-ea"/>
              </a:rPr>
              <a:t>じゅぎょうのやくそくを守りながら、</a:t>
            </a:r>
          </a:p>
          <a:p>
            <a:r>
              <a:rPr lang="ja-JP" altLang="en-US" sz="4000" b="1" dirty="0">
                <a:sym typeface="+mn-ea"/>
              </a:rPr>
              <a:t>　　　　　　　　たのしく！！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2E80D85-AEA7-4BB1-BB17-C237D3629441}"/>
              </a:ext>
            </a:extLst>
          </p:cNvPr>
          <p:cNvSpPr txBox="1"/>
          <p:nvPr/>
        </p:nvSpPr>
        <p:spPr>
          <a:xfrm>
            <a:off x="1801812" y="335280"/>
            <a:ext cx="8588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/>
              <a:t>ようこそ、音が</a:t>
            </a:r>
            <a:r>
              <a:rPr lang="ja-JP" altLang="en-US" sz="6000" b="1" dirty="0" err="1"/>
              <a:t>く</a:t>
            </a:r>
            <a:r>
              <a:rPr lang="ja-JP" altLang="en-US" sz="6000" b="1" dirty="0"/>
              <a:t>室へ♪　</a:t>
            </a:r>
            <a:endParaRPr kumimoji="1" lang="ja-JP" altLang="en-US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A48BCB6-CED8-5CF4-8D76-A342BF97D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9"/>
          <a:stretch/>
        </p:blipFill>
        <p:spPr bwMode="auto">
          <a:xfrm rot="16200000">
            <a:off x="404675" y="1116228"/>
            <a:ext cx="5111595" cy="484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AA140317-F942-918F-9D9F-7736C51E239F}"/>
              </a:ext>
            </a:extLst>
          </p:cNvPr>
          <p:cNvCxnSpPr/>
          <p:nvPr/>
        </p:nvCxnSpPr>
        <p:spPr>
          <a:xfrm>
            <a:off x="2830992" y="2039719"/>
            <a:ext cx="356997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80CF517-D26D-7F34-60DF-E8F90BB628B4}"/>
              </a:ext>
            </a:extLst>
          </p:cNvPr>
          <p:cNvCxnSpPr/>
          <p:nvPr/>
        </p:nvCxnSpPr>
        <p:spPr>
          <a:xfrm>
            <a:off x="2830992" y="2706758"/>
            <a:ext cx="356997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13DFEF2-6D3F-3E50-D600-590B97E1E95D}"/>
              </a:ext>
            </a:extLst>
          </p:cNvPr>
          <p:cNvCxnSpPr/>
          <p:nvPr/>
        </p:nvCxnSpPr>
        <p:spPr>
          <a:xfrm>
            <a:off x="2830992" y="3365924"/>
            <a:ext cx="356997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4B29061-65C3-0A2D-9B83-C5ABD8253994}"/>
              </a:ext>
            </a:extLst>
          </p:cNvPr>
          <p:cNvCxnSpPr/>
          <p:nvPr/>
        </p:nvCxnSpPr>
        <p:spPr>
          <a:xfrm>
            <a:off x="2830992" y="4031942"/>
            <a:ext cx="356997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BFBB462-1DAA-D0F7-77E6-EE5CB4D1B1D2}"/>
              </a:ext>
            </a:extLst>
          </p:cNvPr>
          <p:cNvCxnSpPr/>
          <p:nvPr/>
        </p:nvCxnSpPr>
        <p:spPr>
          <a:xfrm>
            <a:off x="2830992" y="4688887"/>
            <a:ext cx="356997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>
            <a:extLst>
              <a:ext uri="{FF2B5EF4-FFF2-40B4-BE49-F238E27FC236}">
                <a16:creationId xmlns:a16="http://schemas.microsoft.com/office/drawing/2014/main" id="{B036947E-96B7-0C88-9822-B6E9C4727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121475" y="3312664"/>
            <a:ext cx="949304" cy="144719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C8B3FEED-5AE8-992E-5E05-FFDE33FF89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10"/>
          <a:stretch/>
        </p:blipFill>
        <p:spPr>
          <a:xfrm rot="5400000">
            <a:off x="5901270" y="4867456"/>
            <a:ext cx="950160" cy="915758"/>
          </a:xfrm>
          <a:prstGeom prst="rect">
            <a:avLst/>
          </a:prstGeom>
        </p:spPr>
      </p:pic>
      <p:sp>
        <p:nvSpPr>
          <p:cNvPr id="1024" name="テキスト ボックス 1023">
            <a:extLst>
              <a:ext uri="{FF2B5EF4-FFF2-40B4-BE49-F238E27FC236}">
                <a16:creationId xmlns:a16="http://schemas.microsoft.com/office/drawing/2014/main" id="{AB884C68-6814-3193-21D6-E3040E5D63C6}"/>
              </a:ext>
            </a:extLst>
          </p:cNvPr>
          <p:cNvSpPr txBox="1"/>
          <p:nvPr/>
        </p:nvSpPr>
        <p:spPr>
          <a:xfrm>
            <a:off x="327500" y="151263"/>
            <a:ext cx="8158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〈 </a:t>
            </a:r>
            <a:r>
              <a:rPr kumimoji="1" lang="ja-JP" altLang="en-US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ト音記号の階名のおぼえかた </a:t>
            </a:r>
            <a:r>
              <a:rPr kumimoji="1" lang="en-US" altLang="ja-JP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〉</a:t>
            </a:r>
            <a:endParaRPr kumimoji="1" lang="ja-JP" altLang="en-US" sz="4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6B9193-D0E3-2604-3D4E-881116FEE40B}"/>
              </a:ext>
            </a:extLst>
          </p:cNvPr>
          <p:cNvSpPr txBox="1"/>
          <p:nvPr/>
        </p:nvSpPr>
        <p:spPr>
          <a:xfrm>
            <a:off x="796524" y="872076"/>
            <a:ext cx="7763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ト音記号のなまえの意味を知るといいね！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90D06663-B65B-2B54-6E89-6FA9050BC4AB}"/>
              </a:ext>
            </a:extLst>
          </p:cNvPr>
          <p:cNvSpPr/>
          <p:nvPr/>
        </p:nvSpPr>
        <p:spPr>
          <a:xfrm>
            <a:off x="1280160" y="3895344"/>
            <a:ext cx="448056" cy="338323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80DDFBC6-BBB3-118A-DAF7-F582271ACFA0}"/>
              </a:ext>
            </a:extLst>
          </p:cNvPr>
          <p:cNvCxnSpPr>
            <a:cxnSpLocks/>
          </p:cNvCxnSpPr>
          <p:nvPr/>
        </p:nvCxnSpPr>
        <p:spPr>
          <a:xfrm>
            <a:off x="1757230" y="4031942"/>
            <a:ext cx="2132008" cy="431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図 25">
            <a:extLst>
              <a:ext uri="{FF2B5EF4-FFF2-40B4-BE49-F238E27FC236}">
                <a16:creationId xmlns:a16="http://schemas.microsoft.com/office/drawing/2014/main" id="{C1AF96D3-2B3D-F218-9A99-A9A7E45DB9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8"/>
          <a:stretch/>
        </p:blipFill>
        <p:spPr>
          <a:xfrm>
            <a:off x="7555597" y="4737486"/>
            <a:ext cx="4003738" cy="1170069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7D3649E-14F6-8518-AB06-E7BDB18E3E06}"/>
              </a:ext>
            </a:extLst>
          </p:cNvPr>
          <p:cNvSpPr txBox="1"/>
          <p:nvPr/>
        </p:nvSpPr>
        <p:spPr>
          <a:xfrm>
            <a:off x="7342351" y="1666638"/>
            <a:ext cx="44302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書き始めが「ト」の音を表しているから</a:t>
            </a:r>
            <a:r>
              <a:rPr kumimoji="1" lang="ja-JP" altLang="en-US" sz="2800" b="1" dirty="0"/>
              <a:t>ト音記号</a:t>
            </a:r>
            <a:r>
              <a:rPr kumimoji="1" lang="ja-JP" altLang="en-US" sz="2800" dirty="0"/>
              <a:t>というなまえなんだね！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音名「ト」は階名「ソ」のことですね！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7E0613E-3C61-FE44-BD7A-A0AEBF889052}"/>
              </a:ext>
            </a:extLst>
          </p:cNvPr>
          <p:cNvSpPr txBox="1"/>
          <p:nvPr/>
        </p:nvSpPr>
        <p:spPr>
          <a:xfrm>
            <a:off x="3674589" y="4853940"/>
            <a:ext cx="1882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/>
              <a:t>ト</a:t>
            </a:r>
            <a:endParaRPr lang="en-US" altLang="ja-JP" sz="5400" b="1" dirty="0"/>
          </a:p>
          <a:p>
            <a:pPr algn="ctr"/>
            <a:r>
              <a:rPr kumimoji="1" lang="ja-JP" altLang="en-US" sz="5400" b="1" dirty="0"/>
              <a:t>音名</a:t>
            </a:r>
          </a:p>
        </p:txBody>
      </p:sp>
      <p:sp>
        <p:nvSpPr>
          <p:cNvPr id="2048" name="テキスト ボックス 2047">
            <a:extLst>
              <a:ext uri="{FF2B5EF4-FFF2-40B4-BE49-F238E27FC236}">
                <a16:creationId xmlns:a16="http://schemas.microsoft.com/office/drawing/2014/main" id="{2DC8BA13-BBE3-A785-7CB7-4B0705D85D7E}"/>
              </a:ext>
            </a:extLst>
          </p:cNvPr>
          <p:cNvSpPr txBox="1"/>
          <p:nvPr/>
        </p:nvSpPr>
        <p:spPr>
          <a:xfrm>
            <a:off x="5459575" y="5709142"/>
            <a:ext cx="1882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/>
              <a:t>階</a:t>
            </a:r>
            <a:r>
              <a:rPr kumimoji="1" lang="ja-JP" altLang="en-US" sz="5400" b="1" dirty="0"/>
              <a:t>名</a:t>
            </a:r>
          </a:p>
        </p:txBody>
      </p:sp>
      <p:sp>
        <p:nvSpPr>
          <p:cNvPr id="2049" name="テキスト ボックス 2048">
            <a:extLst>
              <a:ext uri="{FF2B5EF4-FFF2-40B4-BE49-F238E27FC236}">
                <a16:creationId xmlns:a16="http://schemas.microsoft.com/office/drawing/2014/main" id="{68C8E0FF-A820-70EA-BFB5-0E3DB67357A8}"/>
              </a:ext>
            </a:extLst>
          </p:cNvPr>
          <p:cNvSpPr txBox="1"/>
          <p:nvPr/>
        </p:nvSpPr>
        <p:spPr>
          <a:xfrm>
            <a:off x="4996724" y="4863670"/>
            <a:ext cx="947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/>
              <a:t>＝</a:t>
            </a:r>
          </a:p>
        </p:txBody>
      </p:sp>
      <p:sp>
        <p:nvSpPr>
          <p:cNvPr id="2051" name="四角形: 角を丸くする 2050">
            <a:extLst>
              <a:ext uri="{FF2B5EF4-FFF2-40B4-BE49-F238E27FC236}">
                <a16:creationId xmlns:a16="http://schemas.microsoft.com/office/drawing/2014/main" id="{00B6BBFB-7586-6F02-3193-1B654AA3755D}"/>
              </a:ext>
            </a:extLst>
          </p:cNvPr>
          <p:cNvSpPr/>
          <p:nvPr/>
        </p:nvSpPr>
        <p:spPr>
          <a:xfrm>
            <a:off x="9747504" y="5477256"/>
            <a:ext cx="301752" cy="43029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8" name="Picture 2" descr="鉛筆のマーク | かわいいフリー素材集 いらすとや">
            <a:extLst>
              <a:ext uri="{FF2B5EF4-FFF2-40B4-BE49-F238E27FC236}">
                <a16:creationId xmlns:a16="http://schemas.microsoft.com/office/drawing/2014/main" id="{4C732509-6C54-733E-FF94-A29CB01DD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3650">
            <a:off x="218936" y="2858619"/>
            <a:ext cx="934974" cy="12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先生のイラスト（女性）">
            <a:extLst>
              <a:ext uri="{FF2B5EF4-FFF2-40B4-BE49-F238E27FC236}">
                <a16:creationId xmlns:a16="http://schemas.microsoft.com/office/drawing/2014/main" id="{47677891-5F7C-DDF5-3A7C-2E8DCF6D6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16" b="54107"/>
          <a:stretch/>
        </p:blipFill>
        <p:spPr bwMode="auto">
          <a:xfrm>
            <a:off x="10463837" y="2709169"/>
            <a:ext cx="1496516" cy="107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四角形: 角を丸くする 2051">
            <a:extLst>
              <a:ext uri="{FF2B5EF4-FFF2-40B4-BE49-F238E27FC236}">
                <a16:creationId xmlns:a16="http://schemas.microsoft.com/office/drawing/2014/main" id="{4727A6D6-7D82-313A-B7D4-12BAEAE0DCA6}"/>
              </a:ext>
            </a:extLst>
          </p:cNvPr>
          <p:cNvSpPr/>
          <p:nvPr/>
        </p:nvSpPr>
        <p:spPr>
          <a:xfrm>
            <a:off x="7104708" y="1490472"/>
            <a:ext cx="4974516" cy="4901178"/>
          </a:xfrm>
          <a:prstGeom prst="roundRect">
            <a:avLst>
              <a:gd name="adj" fmla="val 11630"/>
            </a:avLst>
          </a:prstGeom>
          <a:noFill/>
          <a:ln w="698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73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2048" grpId="0"/>
      <p:bldP spid="20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A48BCB6-CED8-5CF4-8D76-A342BF97D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9"/>
          <a:stretch/>
        </p:blipFill>
        <p:spPr bwMode="auto">
          <a:xfrm rot="16200000">
            <a:off x="404675" y="1116228"/>
            <a:ext cx="5111595" cy="484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AA140317-F942-918F-9D9F-7736C51E239F}"/>
              </a:ext>
            </a:extLst>
          </p:cNvPr>
          <p:cNvCxnSpPr/>
          <p:nvPr/>
        </p:nvCxnSpPr>
        <p:spPr>
          <a:xfrm>
            <a:off x="2089570" y="2039719"/>
            <a:ext cx="841780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80CF517-D26D-7F34-60DF-E8F90BB628B4}"/>
              </a:ext>
            </a:extLst>
          </p:cNvPr>
          <p:cNvCxnSpPr/>
          <p:nvPr/>
        </p:nvCxnSpPr>
        <p:spPr>
          <a:xfrm>
            <a:off x="2089570" y="2697880"/>
            <a:ext cx="841780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13DFEF2-6D3F-3E50-D600-590B97E1E95D}"/>
              </a:ext>
            </a:extLst>
          </p:cNvPr>
          <p:cNvCxnSpPr/>
          <p:nvPr/>
        </p:nvCxnSpPr>
        <p:spPr>
          <a:xfrm>
            <a:off x="2089570" y="3357046"/>
            <a:ext cx="841780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4B29061-65C3-0A2D-9B83-C5ABD8253994}"/>
              </a:ext>
            </a:extLst>
          </p:cNvPr>
          <p:cNvCxnSpPr/>
          <p:nvPr/>
        </p:nvCxnSpPr>
        <p:spPr>
          <a:xfrm>
            <a:off x="2089570" y="4020653"/>
            <a:ext cx="841780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BFBB462-1DAA-D0F7-77E6-EE5CB4D1B1D2}"/>
              </a:ext>
            </a:extLst>
          </p:cNvPr>
          <p:cNvCxnSpPr/>
          <p:nvPr/>
        </p:nvCxnSpPr>
        <p:spPr>
          <a:xfrm>
            <a:off x="2089570" y="4677598"/>
            <a:ext cx="841780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>
            <a:extLst>
              <a:ext uri="{FF2B5EF4-FFF2-40B4-BE49-F238E27FC236}">
                <a16:creationId xmlns:a16="http://schemas.microsoft.com/office/drawing/2014/main" id="{301C289B-9095-4E84-3E37-296B97877D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748" r="74877" b="11844"/>
          <a:stretch/>
        </p:blipFill>
        <p:spPr>
          <a:xfrm rot="16200000">
            <a:off x="2781547" y="4576127"/>
            <a:ext cx="949303" cy="142932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CB83BB5-F134-4B99-3285-FC589B88F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680451" y="5742260"/>
            <a:ext cx="1151494" cy="97641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C57CB58D-CAD8-FEB8-604D-34FC4B045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127283" y="5765277"/>
            <a:ext cx="1219345" cy="846212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6E34494E-F12B-3830-F031-A0CCB4F215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272447" y="3957217"/>
            <a:ext cx="949304" cy="144719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B036947E-96B7-0C88-9822-B6E9C47278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520507" y="3301375"/>
            <a:ext cx="949304" cy="144719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10DEE8F4-B23E-11FA-68BA-05F5BE15E8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768567" y="2636901"/>
            <a:ext cx="949304" cy="144719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56BEE5B1-4493-CED6-47CC-9852DDFD64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8011426" y="1979956"/>
            <a:ext cx="949304" cy="144719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C8B3FEED-5AE8-992E-5E05-FFDE33FF89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423330" y="5633446"/>
            <a:ext cx="1303885" cy="1041651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2D37AFB4-0F6F-261C-9A1B-B0B57492BD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831649" y="5731165"/>
            <a:ext cx="1015455" cy="846212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1D3EEB86-7C9D-BEB4-45BF-B85B479340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8005710" y="5747157"/>
            <a:ext cx="1109424" cy="772531"/>
          </a:xfrm>
          <a:prstGeom prst="rect">
            <a:avLst/>
          </a:prstGeom>
        </p:spPr>
      </p:pic>
      <p:sp>
        <p:nvSpPr>
          <p:cNvPr id="1024" name="テキスト ボックス 1023">
            <a:extLst>
              <a:ext uri="{FF2B5EF4-FFF2-40B4-BE49-F238E27FC236}">
                <a16:creationId xmlns:a16="http://schemas.microsoft.com/office/drawing/2014/main" id="{AB884C68-6814-3193-21D6-E3040E5D63C6}"/>
              </a:ext>
            </a:extLst>
          </p:cNvPr>
          <p:cNvSpPr txBox="1"/>
          <p:nvPr/>
        </p:nvSpPr>
        <p:spPr>
          <a:xfrm>
            <a:off x="327500" y="151263"/>
            <a:ext cx="8158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〈 </a:t>
            </a:r>
            <a:r>
              <a:rPr kumimoji="1" lang="ja-JP" altLang="en-US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ト音記号の階名のおぼえかた </a:t>
            </a:r>
            <a:r>
              <a:rPr kumimoji="1" lang="en-US" altLang="ja-JP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〉</a:t>
            </a:r>
            <a:endParaRPr kumimoji="1" lang="ja-JP" altLang="en-US" sz="4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050" name="Picture 2" descr="手の甲のイラスト">
            <a:extLst>
              <a:ext uri="{FF2B5EF4-FFF2-40B4-BE49-F238E27FC236}">
                <a16:creationId xmlns:a16="http://schemas.microsoft.com/office/drawing/2014/main" id="{0CFEA1CB-788C-B5CD-305A-322EC32DB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403372" y="1783030"/>
            <a:ext cx="3964596" cy="317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C17F736-D963-2D67-88C4-55F13CF3ED4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0176291" y="4540010"/>
            <a:ext cx="502545" cy="44434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C068323-BA4B-E6B5-7E8B-F29075E5C0C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8987926" y="3656475"/>
            <a:ext cx="518105" cy="41390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74DD5F4-28FB-0ED7-4CF3-90750F742FB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8941792" y="3091523"/>
            <a:ext cx="407151" cy="33929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EFF6102-BF90-7CEB-95BE-2DE0FEF3A30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9003350" y="2474630"/>
            <a:ext cx="487255" cy="33929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6B9193-D0E3-2604-3D4E-881116FEE40B}"/>
              </a:ext>
            </a:extLst>
          </p:cNvPr>
          <p:cNvSpPr txBox="1"/>
          <p:nvPr/>
        </p:nvSpPr>
        <p:spPr>
          <a:xfrm>
            <a:off x="796524" y="872076"/>
            <a:ext cx="7763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まずはドと、五線上の音からはじめましょう！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0BB36B3-B246-E6D8-15AF-BF91A458046A}"/>
              </a:ext>
            </a:extLst>
          </p:cNvPr>
          <p:cNvCxnSpPr/>
          <p:nvPr/>
        </p:nvCxnSpPr>
        <p:spPr>
          <a:xfrm>
            <a:off x="4023504" y="5166753"/>
            <a:ext cx="0" cy="1631303"/>
          </a:xfrm>
          <a:prstGeom prst="line">
            <a:avLst/>
          </a:prstGeom>
          <a:ln w="571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FCA440B-FBA7-5126-AD05-4379E3D0FACC}"/>
              </a:ext>
            </a:extLst>
          </p:cNvPr>
          <p:cNvSpPr txBox="1"/>
          <p:nvPr/>
        </p:nvSpPr>
        <p:spPr>
          <a:xfrm>
            <a:off x="8906570" y="5792625"/>
            <a:ext cx="1520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(</a:t>
            </a:r>
            <a:r>
              <a:rPr kumimoji="1" lang="ja-JP" altLang="en-US" sz="5400" b="1" dirty="0"/>
              <a:t>ル</a:t>
            </a:r>
            <a:r>
              <a:rPr kumimoji="1" lang="en-US" altLang="ja-JP" sz="5400" b="1" dirty="0"/>
              <a:t>)</a:t>
            </a:r>
            <a:endParaRPr kumimoji="1" lang="ja-JP" altLang="en-US" sz="5400" b="1" dirty="0"/>
          </a:p>
        </p:txBody>
      </p:sp>
      <p:pic>
        <p:nvPicPr>
          <p:cNvPr id="3074" name="Picture 2" descr="お味噌汁のイラスト | かわいいフリー素材集 いらすとや">
            <a:extLst>
              <a:ext uri="{FF2B5EF4-FFF2-40B4-BE49-F238E27FC236}">
                <a16:creationId xmlns:a16="http://schemas.microsoft.com/office/drawing/2014/main" id="{679545CF-98D8-A97B-3100-8531720B5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78" y="5250712"/>
            <a:ext cx="1621997" cy="160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吹き出し: 円形 16">
            <a:extLst>
              <a:ext uri="{FF2B5EF4-FFF2-40B4-BE49-F238E27FC236}">
                <a16:creationId xmlns:a16="http://schemas.microsoft.com/office/drawing/2014/main" id="{B3770B92-0586-6EF5-25A8-EA93AE7A36A5}"/>
              </a:ext>
            </a:extLst>
          </p:cNvPr>
          <p:cNvSpPr/>
          <p:nvPr/>
        </p:nvSpPr>
        <p:spPr>
          <a:xfrm>
            <a:off x="8327253" y="129438"/>
            <a:ext cx="3728623" cy="1297309"/>
          </a:xfrm>
          <a:prstGeom prst="wedgeEllipseCallout">
            <a:avLst>
              <a:gd name="adj1" fmla="val -31238"/>
              <a:gd name="adj2" fmla="val 6551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/>
              <a:t>あいことばは</a:t>
            </a:r>
            <a:endParaRPr lang="en-US" altLang="ja-JP" sz="2400" b="1" dirty="0"/>
          </a:p>
          <a:p>
            <a:pPr algn="ctr"/>
            <a:r>
              <a:rPr kumimoji="1" lang="ja-JP" altLang="en-US" sz="2400" b="1" dirty="0"/>
              <a:t>「ど・みそしる」</a:t>
            </a:r>
          </a:p>
        </p:txBody>
      </p:sp>
      <p:cxnSp>
        <p:nvCxnSpPr>
          <p:cNvPr id="21" name="コネクタ: 曲線 20">
            <a:extLst>
              <a:ext uri="{FF2B5EF4-FFF2-40B4-BE49-F238E27FC236}">
                <a16:creationId xmlns:a16="http://schemas.microsoft.com/office/drawing/2014/main" id="{7028A036-4F81-002F-2E11-D6E8BB1ED640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19795" y="5374438"/>
            <a:ext cx="337456" cy="856201"/>
          </a:xfrm>
          <a:prstGeom prst="curvedConnector4">
            <a:avLst>
              <a:gd name="adj1" fmla="val -94839"/>
              <a:gd name="adj2" fmla="val 82394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26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928418CC-B028-5EC4-008C-710AB2857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8150" y="1904818"/>
            <a:ext cx="4022540" cy="3003496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AA140317-F942-918F-9D9F-7736C51E239F}"/>
              </a:ext>
            </a:extLst>
          </p:cNvPr>
          <p:cNvCxnSpPr/>
          <p:nvPr/>
        </p:nvCxnSpPr>
        <p:spPr>
          <a:xfrm>
            <a:off x="2830992" y="2084875"/>
            <a:ext cx="356997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80CF517-D26D-7F34-60DF-E8F90BB628B4}"/>
              </a:ext>
            </a:extLst>
          </p:cNvPr>
          <p:cNvCxnSpPr/>
          <p:nvPr/>
        </p:nvCxnSpPr>
        <p:spPr>
          <a:xfrm>
            <a:off x="2830992" y="2743036"/>
            <a:ext cx="356997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13DFEF2-6D3F-3E50-D600-590B97E1E95D}"/>
              </a:ext>
            </a:extLst>
          </p:cNvPr>
          <p:cNvCxnSpPr/>
          <p:nvPr/>
        </p:nvCxnSpPr>
        <p:spPr>
          <a:xfrm>
            <a:off x="2830992" y="3413491"/>
            <a:ext cx="356997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4B29061-65C3-0A2D-9B83-C5ABD8253994}"/>
              </a:ext>
            </a:extLst>
          </p:cNvPr>
          <p:cNvCxnSpPr/>
          <p:nvPr/>
        </p:nvCxnSpPr>
        <p:spPr>
          <a:xfrm>
            <a:off x="2830992" y="4065809"/>
            <a:ext cx="356997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BFBB462-1DAA-D0F7-77E6-EE5CB4D1B1D2}"/>
              </a:ext>
            </a:extLst>
          </p:cNvPr>
          <p:cNvCxnSpPr/>
          <p:nvPr/>
        </p:nvCxnSpPr>
        <p:spPr>
          <a:xfrm>
            <a:off x="2830992" y="4734043"/>
            <a:ext cx="356997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>
            <a:extLst>
              <a:ext uri="{FF2B5EF4-FFF2-40B4-BE49-F238E27FC236}">
                <a16:creationId xmlns:a16="http://schemas.microsoft.com/office/drawing/2014/main" id="{B036947E-96B7-0C88-9822-B6E9C4727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093879" y="2022270"/>
            <a:ext cx="949304" cy="1447190"/>
          </a:xfrm>
          <a:prstGeom prst="rect">
            <a:avLst/>
          </a:prstGeom>
        </p:spPr>
      </p:pic>
      <p:sp>
        <p:nvSpPr>
          <p:cNvPr id="1024" name="テキスト ボックス 1023">
            <a:extLst>
              <a:ext uri="{FF2B5EF4-FFF2-40B4-BE49-F238E27FC236}">
                <a16:creationId xmlns:a16="http://schemas.microsoft.com/office/drawing/2014/main" id="{AB884C68-6814-3193-21D6-E3040E5D63C6}"/>
              </a:ext>
            </a:extLst>
          </p:cNvPr>
          <p:cNvSpPr txBox="1"/>
          <p:nvPr/>
        </p:nvSpPr>
        <p:spPr>
          <a:xfrm>
            <a:off x="327500" y="151263"/>
            <a:ext cx="8158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〈 </a:t>
            </a:r>
            <a:r>
              <a:rPr kumimoji="1" lang="ja-JP" altLang="en-US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へ音記号の階名のおぼえかた </a:t>
            </a:r>
            <a:r>
              <a:rPr kumimoji="1" lang="en-US" altLang="ja-JP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〉</a:t>
            </a:r>
            <a:endParaRPr kumimoji="1" lang="ja-JP" altLang="en-US" sz="4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6B9193-D0E3-2604-3D4E-881116FEE40B}"/>
              </a:ext>
            </a:extLst>
          </p:cNvPr>
          <p:cNvSpPr txBox="1"/>
          <p:nvPr/>
        </p:nvSpPr>
        <p:spPr>
          <a:xfrm>
            <a:off x="796524" y="872076"/>
            <a:ext cx="7763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へ</a:t>
            </a:r>
            <a:r>
              <a:rPr kumimoji="1" lang="ja-JP" altLang="en-US" sz="2800" dirty="0"/>
              <a:t>音記号のなまえの意味を知るといいね！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90D06663-B65B-2B54-6E89-6FA9050BC4AB}"/>
              </a:ext>
            </a:extLst>
          </p:cNvPr>
          <p:cNvSpPr/>
          <p:nvPr/>
        </p:nvSpPr>
        <p:spPr>
          <a:xfrm>
            <a:off x="1053485" y="2492013"/>
            <a:ext cx="584874" cy="514586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80DDFBC6-BBB3-118A-DAF7-F582271ACFA0}"/>
              </a:ext>
            </a:extLst>
          </p:cNvPr>
          <p:cNvCxnSpPr>
            <a:cxnSpLocks/>
          </p:cNvCxnSpPr>
          <p:nvPr/>
        </p:nvCxnSpPr>
        <p:spPr>
          <a:xfrm>
            <a:off x="1711510" y="2696918"/>
            <a:ext cx="2132008" cy="431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図 25">
            <a:extLst>
              <a:ext uri="{FF2B5EF4-FFF2-40B4-BE49-F238E27FC236}">
                <a16:creationId xmlns:a16="http://schemas.microsoft.com/office/drawing/2014/main" id="{C1AF96D3-2B3D-F218-9A99-A9A7E45DB9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02" t="82062"/>
          <a:stretch/>
        </p:blipFill>
        <p:spPr>
          <a:xfrm>
            <a:off x="8200589" y="5688743"/>
            <a:ext cx="3184350" cy="222387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7D3649E-14F6-8518-AB06-E7BDB18E3E06}"/>
              </a:ext>
            </a:extLst>
          </p:cNvPr>
          <p:cNvSpPr txBox="1"/>
          <p:nvPr/>
        </p:nvSpPr>
        <p:spPr>
          <a:xfrm>
            <a:off x="7342351" y="1666638"/>
            <a:ext cx="44302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書き始めが「へ」の音を表しているから</a:t>
            </a:r>
            <a:r>
              <a:rPr lang="ja-JP" altLang="en-US" sz="2800" b="1" dirty="0"/>
              <a:t>へ</a:t>
            </a:r>
            <a:r>
              <a:rPr kumimoji="1" lang="ja-JP" altLang="en-US" sz="2800" b="1" dirty="0"/>
              <a:t>音記号</a:t>
            </a:r>
            <a:r>
              <a:rPr kumimoji="1" lang="ja-JP" altLang="en-US" sz="2800" dirty="0"/>
              <a:t>というなまえなんだね！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音名「へ」は階名「ﾌｧ」のことですね！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7E0613E-3C61-FE44-BD7A-A0AEBF889052}"/>
              </a:ext>
            </a:extLst>
          </p:cNvPr>
          <p:cNvSpPr txBox="1"/>
          <p:nvPr/>
        </p:nvSpPr>
        <p:spPr>
          <a:xfrm>
            <a:off x="3674589" y="4853940"/>
            <a:ext cx="1882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/>
              <a:t>へ</a:t>
            </a:r>
            <a:endParaRPr lang="en-US" altLang="ja-JP" sz="5400" b="1" dirty="0"/>
          </a:p>
          <a:p>
            <a:pPr algn="ctr"/>
            <a:r>
              <a:rPr kumimoji="1" lang="ja-JP" altLang="en-US" sz="5400" b="1" dirty="0"/>
              <a:t>音名</a:t>
            </a:r>
          </a:p>
        </p:txBody>
      </p:sp>
      <p:sp>
        <p:nvSpPr>
          <p:cNvPr id="2048" name="テキスト ボックス 2047">
            <a:extLst>
              <a:ext uri="{FF2B5EF4-FFF2-40B4-BE49-F238E27FC236}">
                <a16:creationId xmlns:a16="http://schemas.microsoft.com/office/drawing/2014/main" id="{2DC8BA13-BBE3-A785-7CB7-4B0705D85D7E}"/>
              </a:ext>
            </a:extLst>
          </p:cNvPr>
          <p:cNvSpPr txBox="1"/>
          <p:nvPr/>
        </p:nvSpPr>
        <p:spPr>
          <a:xfrm>
            <a:off x="5459575" y="5709142"/>
            <a:ext cx="1882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/>
              <a:t>階</a:t>
            </a:r>
            <a:r>
              <a:rPr kumimoji="1" lang="ja-JP" altLang="en-US" sz="5400" b="1" dirty="0"/>
              <a:t>名</a:t>
            </a:r>
          </a:p>
        </p:txBody>
      </p:sp>
      <p:sp>
        <p:nvSpPr>
          <p:cNvPr id="2049" name="テキスト ボックス 2048">
            <a:extLst>
              <a:ext uri="{FF2B5EF4-FFF2-40B4-BE49-F238E27FC236}">
                <a16:creationId xmlns:a16="http://schemas.microsoft.com/office/drawing/2014/main" id="{68C8E0FF-A820-70EA-BFB5-0E3DB67357A8}"/>
              </a:ext>
            </a:extLst>
          </p:cNvPr>
          <p:cNvSpPr txBox="1"/>
          <p:nvPr/>
        </p:nvSpPr>
        <p:spPr>
          <a:xfrm>
            <a:off x="4996724" y="4863670"/>
            <a:ext cx="947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/>
              <a:t>＝</a:t>
            </a:r>
          </a:p>
        </p:txBody>
      </p:sp>
      <p:pic>
        <p:nvPicPr>
          <p:cNvPr id="4098" name="Picture 2" descr="鉛筆のマーク | かわいいフリー素材集 いらすとや">
            <a:extLst>
              <a:ext uri="{FF2B5EF4-FFF2-40B4-BE49-F238E27FC236}">
                <a16:creationId xmlns:a16="http://schemas.microsoft.com/office/drawing/2014/main" id="{4C732509-6C54-733E-FF94-A29CB01DD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3650">
            <a:off x="232941" y="1870555"/>
            <a:ext cx="669950" cy="86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先生のイラスト（女性）">
            <a:extLst>
              <a:ext uri="{FF2B5EF4-FFF2-40B4-BE49-F238E27FC236}">
                <a16:creationId xmlns:a16="http://schemas.microsoft.com/office/drawing/2014/main" id="{47677891-5F7C-DDF5-3A7C-2E8DCF6D6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16" b="54107"/>
          <a:stretch/>
        </p:blipFill>
        <p:spPr bwMode="auto">
          <a:xfrm>
            <a:off x="10463837" y="2709169"/>
            <a:ext cx="1496516" cy="107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四角形: 角を丸くする 2051">
            <a:extLst>
              <a:ext uri="{FF2B5EF4-FFF2-40B4-BE49-F238E27FC236}">
                <a16:creationId xmlns:a16="http://schemas.microsoft.com/office/drawing/2014/main" id="{4727A6D6-7D82-313A-B7D4-12BAEAE0DCA6}"/>
              </a:ext>
            </a:extLst>
          </p:cNvPr>
          <p:cNvSpPr/>
          <p:nvPr/>
        </p:nvSpPr>
        <p:spPr>
          <a:xfrm>
            <a:off x="7104708" y="1490472"/>
            <a:ext cx="4974516" cy="4901178"/>
          </a:xfrm>
          <a:prstGeom prst="roundRect">
            <a:avLst>
              <a:gd name="adj" fmla="val 11630"/>
            </a:avLst>
          </a:prstGeom>
          <a:noFill/>
          <a:ln w="698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E993123-3761-714C-0AEC-F2EA0B0D82F8}"/>
              </a:ext>
            </a:extLst>
          </p:cNvPr>
          <p:cNvSpPr txBox="1"/>
          <p:nvPr/>
        </p:nvSpPr>
        <p:spPr>
          <a:xfrm>
            <a:off x="5853709" y="4784064"/>
            <a:ext cx="1413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ﾌｧ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57E5CE3-C93F-6331-BF02-637A7D4A7C9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437" b="11530"/>
          <a:stretch/>
        </p:blipFill>
        <p:spPr>
          <a:xfrm>
            <a:off x="7454991" y="4726543"/>
            <a:ext cx="4104344" cy="92963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2DFADA6-1BF7-C0B2-7DC6-C57B2AF1F0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20" t="61065" r="84919" b="18249"/>
          <a:stretch/>
        </p:blipFill>
        <p:spPr>
          <a:xfrm>
            <a:off x="7874416" y="5436529"/>
            <a:ext cx="326173" cy="27261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372C2EE-280A-9062-0254-E38F96F6E7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894" r="83535" b="1"/>
          <a:stretch/>
        </p:blipFill>
        <p:spPr>
          <a:xfrm>
            <a:off x="7544909" y="5688743"/>
            <a:ext cx="702979" cy="255812"/>
          </a:xfrm>
          <a:prstGeom prst="rect">
            <a:avLst/>
          </a:prstGeom>
        </p:spPr>
      </p:pic>
      <p:sp>
        <p:nvSpPr>
          <p:cNvPr id="2051" name="四角形: 角を丸くする 2050">
            <a:extLst>
              <a:ext uri="{FF2B5EF4-FFF2-40B4-BE49-F238E27FC236}">
                <a16:creationId xmlns:a16="http://schemas.microsoft.com/office/drawing/2014/main" id="{00B6BBFB-7586-6F02-3193-1B654AA3755D}"/>
              </a:ext>
            </a:extLst>
          </p:cNvPr>
          <p:cNvSpPr/>
          <p:nvPr/>
        </p:nvSpPr>
        <p:spPr>
          <a:xfrm>
            <a:off x="9257001" y="5436529"/>
            <a:ext cx="415795" cy="50802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93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2048" grpId="0"/>
      <p:bldP spid="2049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AA140317-F942-918F-9D9F-7736C51E239F}"/>
              </a:ext>
            </a:extLst>
          </p:cNvPr>
          <p:cNvCxnSpPr/>
          <p:nvPr/>
        </p:nvCxnSpPr>
        <p:spPr>
          <a:xfrm>
            <a:off x="2089570" y="2041864"/>
            <a:ext cx="841780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80CF517-D26D-7F34-60DF-E8F90BB628B4}"/>
              </a:ext>
            </a:extLst>
          </p:cNvPr>
          <p:cNvCxnSpPr/>
          <p:nvPr/>
        </p:nvCxnSpPr>
        <p:spPr>
          <a:xfrm>
            <a:off x="2089570" y="2709455"/>
            <a:ext cx="841780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13DFEF2-6D3F-3E50-D600-590B97E1E95D}"/>
              </a:ext>
            </a:extLst>
          </p:cNvPr>
          <p:cNvCxnSpPr/>
          <p:nvPr/>
        </p:nvCxnSpPr>
        <p:spPr>
          <a:xfrm>
            <a:off x="2089570" y="3368335"/>
            <a:ext cx="841780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4B29061-65C3-0A2D-9B83-C5ABD8253994}"/>
              </a:ext>
            </a:extLst>
          </p:cNvPr>
          <p:cNvCxnSpPr/>
          <p:nvPr/>
        </p:nvCxnSpPr>
        <p:spPr>
          <a:xfrm>
            <a:off x="2089570" y="4031942"/>
            <a:ext cx="841780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BFBB462-1DAA-D0F7-77E6-EE5CB4D1B1D2}"/>
              </a:ext>
            </a:extLst>
          </p:cNvPr>
          <p:cNvCxnSpPr/>
          <p:nvPr/>
        </p:nvCxnSpPr>
        <p:spPr>
          <a:xfrm>
            <a:off x="2089570" y="4688887"/>
            <a:ext cx="841780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>
            <a:extLst>
              <a:ext uri="{FF2B5EF4-FFF2-40B4-BE49-F238E27FC236}">
                <a16:creationId xmlns:a16="http://schemas.microsoft.com/office/drawing/2014/main" id="{6E34494E-F12B-3830-F031-A0CCB4F21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30047" y="3968506"/>
            <a:ext cx="949304" cy="144719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B036947E-96B7-0C88-9822-B6E9C4727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764091" y="3312664"/>
            <a:ext cx="949304" cy="144719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10DEE8F4-B23E-11FA-68BA-05F5BE15E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616423" y="2648190"/>
            <a:ext cx="949304" cy="144719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56BEE5B1-4493-CED6-47CC-9852DDFD6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90402" y="1991245"/>
            <a:ext cx="949304" cy="144719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C8B3FEED-5AE8-992E-5E05-FFDE33FF8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799905" y="5576718"/>
            <a:ext cx="1303885" cy="1041651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2D37AFB4-0F6F-261C-9A1B-B0B57492B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778324" y="5731094"/>
            <a:ext cx="1015455" cy="846212"/>
          </a:xfrm>
          <a:prstGeom prst="rect">
            <a:avLst/>
          </a:prstGeom>
        </p:spPr>
      </p:pic>
      <p:sp>
        <p:nvSpPr>
          <p:cNvPr id="1024" name="テキスト ボックス 1023">
            <a:extLst>
              <a:ext uri="{FF2B5EF4-FFF2-40B4-BE49-F238E27FC236}">
                <a16:creationId xmlns:a16="http://schemas.microsoft.com/office/drawing/2014/main" id="{AB884C68-6814-3193-21D6-E3040E5D63C6}"/>
              </a:ext>
            </a:extLst>
          </p:cNvPr>
          <p:cNvSpPr txBox="1"/>
          <p:nvPr/>
        </p:nvSpPr>
        <p:spPr>
          <a:xfrm>
            <a:off x="327500" y="151263"/>
            <a:ext cx="8158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〈 </a:t>
            </a:r>
            <a:r>
              <a:rPr lang="ja-JP" altLang="en-US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へ</a:t>
            </a:r>
            <a:r>
              <a:rPr kumimoji="1" lang="ja-JP" altLang="en-US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音記号の階名のおぼえかた </a:t>
            </a:r>
            <a:r>
              <a:rPr kumimoji="1" lang="en-US" altLang="ja-JP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〉</a:t>
            </a:r>
            <a:endParaRPr kumimoji="1" lang="ja-JP" altLang="en-US" sz="4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6B9193-D0E3-2604-3D4E-881116FEE40B}"/>
              </a:ext>
            </a:extLst>
          </p:cNvPr>
          <p:cNvSpPr txBox="1"/>
          <p:nvPr/>
        </p:nvSpPr>
        <p:spPr>
          <a:xfrm>
            <a:off x="796524" y="872076"/>
            <a:ext cx="7763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まずは五線上の音からはじめましょう！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FCA440B-FBA7-5126-AD05-4379E3D0FACC}"/>
              </a:ext>
            </a:extLst>
          </p:cNvPr>
          <p:cNvSpPr txBox="1"/>
          <p:nvPr/>
        </p:nvSpPr>
        <p:spPr>
          <a:xfrm>
            <a:off x="8906570" y="5792625"/>
            <a:ext cx="1520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(</a:t>
            </a:r>
            <a:r>
              <a:rPr lang="ja-JP" altLang="en-US" sz="5400" b="1" dirty="0"/>
              <a:t>ア</a:t>
            </a:r>
            <a:r>
              <a:rPr kumimoji="1" lang="en-US" altLang="ja-JP" sz="5400" b="1" dirty="0"/>
              <a:t>)</a:t>
            </a:r>
            <a:endParaRPr kumimoji="1" lang="ja-JP" altLang="en-US" sz="5400" b="1" dirty="0"/>
          </a:p>
        </p:txBody>
      </p:sp>
      <p:sp>
        <p:nvSpPr>
          <p:cNvPr id="17" name="吹き出し: 円形 16">
            <a:extLst>
              <a:ext uri="{FF2B5EF4-FFF2-40B4-BE49-F238E27FC236}">
                <a16:creationId xmlns:a16="http://schemas.microsoft.com/office/drawing/2014/main" id="{B3770B92-0586-6EF5-25A8-EA93AE7A36A5}"/>
              </a:ext>
            </a:extLst>
          </p:cNvPr>
          <p:cNvSpPr/>
          <p:nvPr/>
        </p:nvSpPr>
        <p:spPr>
          <a:xfrm>
            <a:off x="8327253" y="108514"/>
            <a:ext cx="3728623" cy="1651778"/>
          </a:xfrm>
          <a:prstGeom prst="wedgeEllipseCallout">
            <a:avLst>
              <a:gd name="adj1" fmla="val -38350"/>
              <a:gd name="adj2" fmla="val 544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/>
              <a:t>あいことばは</a:t>
            </a:r>
            <a:endParaRPr lang="en-US" altLang="ja-JP" sz="2400" b="1" dirty="0"/>
          </a:p>
          <a:p>
            <a:pPr algn="ctr"/>
            <a:r>
              <a:rPr lang="ja-JP" altLang="en-US" sz="2400" b="1" dirty="0"/>
              <a:t>手のひら返して</a:t>
            </a:r>
            <a:endParaRPr lang="en-US" altLang="ja-JP" sz="2400" b="1" dirty="0"/>
          </a:p>
          <a:p>
            <a:pPr algn="ctr"/>
            <a:r>
              <a:rPr kumimoji="1" lang="ja-JP" altLang="en-US" sz="2400" b="1" dirty="0"/>
              <a:t>「ラフレシア」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330C264-0F2E-5052-0A0B-3678488BF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65254" y="1864324"/>
            <a:ext cx="4022540" cy="300349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E37361AC-6FAA-8B42-E5B9-2470D878F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131035" y="1323374"/>
            <a:ext cx="949304" cy="144719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9DEBE54D-02A4-2386-7958-5F7D986C10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775" t="22503" r="13282" b="-1610"/>
          <a:stretch/>
        </p:blipFill>
        <p:spPr>
          <a:xfrm rot="5400000">
            <a:off x="5552083" y="5657799"/>
            <a:ext cx="1165404" cy="1125337"/>
          </a:xfrm>
          <a:prstGeom prst="rect">
            <a:avLst/>
          </a:prstGeom>
        </p:spPr>
      </p:pic>
      <p:sp>
        <p:nvSpPr>
          <p:cNvPr id="2048" name="テキスト ボックス 2047">
            <a:extLst>
              <a:ext uri="{FF2B5EF4-FFF2-40B4-BE49-F238E27FC236}">
                <a16:creationId xmlns:a16="http://schemas.microsoft.com/office/drawing/2014/main" id="{78EFB591-1598-BA21-9065-AD2CE7F84A78}"/>
              </a:ext>
            </a:extLst>
          </p:cNvPr>
          <p:cNvSpPr txBox="1"/>
          <p:nvPr/>
        </p:nvSpPr>
        <p:spPr>
          <a:xfrm>
            <a:off x="4372823" y="5570412"/>
            <a:ext cx="14764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400" b="1" dirty="0"/>
              <a:t>ﾌｧ</a:t>
            </a:r>
          </a:p>
        </p:txBody>
      </p:sp>
      <p:pic>
        <p:nvPicPr>
          <p:cNvPr id="2051" name="図 2050">
            <a:extLst>
              <a:ext uri="{FF2B5EF4-FFF2-40B4-BE49-F238E27FC236}">
                <a16:creationId xmlns:a16="http://schemas.microsoft.com/office/drawing/2014/main" id="{D128038F-B7A3-7C21-CD59-645F3E7FA2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979570" y="5504469"/>
            <a:ext cx="1264184" cy="1186148"/>
          </a:xfrm>
          <a:prstGeom prst="rect">
            <a:avLst/>
          </a:prstGeom>
        </p:spPr>
      </p:pic>
      <p:pic>
        <p:nvPicPr>
          <p:cNvPr id="5124" name="Picture 4" descr="手の平のイラスト | かわいいフリー素材集 いらすとや">
            <a:extLst>
              <a:ext uri="{FF2B5EF4-FFF2-40B4-BE49-F238E27FC236}">
                <a16:creationId xmlns:a16="http://schemas.microsoft.com/office/drawing/2014/main" id="{C637C1DC-1F73-26ED-E7DB-CAE7B24F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175516" y="1565242"/>
            <a:ext cx="4179479" cy="35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図 2051">
            <a:extLst>
              <a:ext uri="{FF2B5EF4-FFF2-40B4-BE49-F238E27FC236}">
                <a16:creationId xmlns:a16="http://schemas.microsoft.com/office/drawing/2014/main" id="{070BB984-019E-4098-7BF3-51D93A6AD4E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0261603" y="1660460"/>
            <a:ext cx="524852" cy="492454"/>
          </a:xfrm>
          <a:prstGeom prst="rect">
            <a:avLst/>
          </a:prstGeom>
        </p:spPr>
      </p:pic>
      <p:sp>
        <p:nvSpPr>
          <p:cNvPr id="2053" name="テキスト ボックス 2052">
            <a:extLst>
              <a:ext uri="{FF2B5EF4-FFF2-40B4-BE49-F238E27FC236}">
                <a16:creationId xmlns:a16="http://schemas.microsoft.com/office/drawing/2014/main" id="{20E7FE69-FCCB-242A-FF2B-3273A78409EC}"/>
              </a:ext>
            </a:extLst>
          </p:cNvPr>
          <p:cNvSpPr txBox="1"/>
          <p:nvPr/>
        </p:nvSpPr>
        <p:spPr>
          <a:xfrm>
            <a:off x="8763016" y="2507606"/>
            <a:ext cx="593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ﾌｧ</a:t>
            </a:r>
          </a:p>
        </p:txBody>
      </p:sp>
      <p:pic>
        <p:nvPicPr>
          <p:cNvPr id="2054" name="図 2053">
            <a:extLst>
              <a:ext uri="{FF2B5EF4-FFF2-40B4-BE49-F238E27FC236}">
                <a16:creationId xmlns:a16="http://schemas.microsoft.com/office/drawing/2014/main" id="{023EF115-90B8-CDDA-B96D-40F0A080A4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775" t="22503" r="13282" b="-1610"/>
          <a:stretch/>
        </p:blipFill>
        <p:spPr>
          <a:xfrm rot="5400000">
            <a:off x="8635259" y="3218679"/>
            <a:ext cx="542622" cy="523966"/>
          </a:xfrm>
          <a:prstGeom prst="rect">
            <a:avLst/>
          </a:prstGeom>
        </p:spPr>
      </p:pic>
      <p:pic>
        <p:nvPicPr>
          <p:cNvPr id="2055" name="図 2054">
            <a:extLst>
              <a:ext uri="{FF2B5EF4-FFF2-40B4-BE49-F238E27FC236}">
                <a16:creationId xmlns:a16="http://schemas.microsoft.com/office/drawing/2014/main" id="{20733980-2815-DA2C-D31E-84366C2F61C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8754795" y="3837005"/>
            <a:ext cx="568234" cy="473528"/>
          </a:xfrm>
          <a:prstGeom prst="rect">
            <a:avLst/>
          </a:prstGeom>
        </p:spPr>
      </p:pic>
      <p:pic>
        <p:nvPicPr>
          <p:cNvPr id="2056" name="図 2055">
            <a:extLst>
              <a:ext uri="{FF2B5EF4-FFF2-40B4-BE49-F238E27FC236}">
                <a16:creationId xmlns:a16="http://schemas.microsoft.com/office/drawing/2014/main" id="{0A753734-5FD9-6E17-D3D5-CE00D60E928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9021880" y="4342414"/>
            <a:ext cx="678016" cy="54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1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2048" grpId="0"/>
      <p:bldP spid="20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A48BCB6-CED8-5CF4-8D76-A342BF97D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1"/>
          <a:stretch/>
        </p:blipFill>
        <p:spPr bwMode="auto">
          <a:xfrm rot="16200000">
            <a:off x="484804" y="721173"/>
            <a:ext cx="5111595" cy="563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AA140317-F942-918F-9D9F-7736C51E239F}"/>
              </a:ext>
            </a:extLst>
          </p:cNvPr>
          <p:cNvCxnSpPr/>
          <p:nvPr/>
        </p:nvCxnSpPr>
        <p:spPr>
          <a:xfrm>
            <a:off x="3611447" y="2041420"/>
            <a:ext cx="632442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80CF517-D26D-7F34-60DF-E8F90BB628B4}"/>
              </a:ext>
            </a:extLst>
          </p:cNvPr>
          <p:cNvCxnSpPr/>
          <p:nvPr/>
        </p:nvCxnSpPr>
        <p:spPr>
          <a:xfrm>
            <a:off x="3611447" y="2699295"/>
            <a:ext cx="632442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13DFEF2-6D3F-3E50-D600-590B97E1E95D}"/>
              </a:ext>
            </a:extLst>
          </p:cNvPr>
          <p:cNvCxnSpPr/>
          <p:nvPr/>
        </p:nvCxnSpPr>
        <p:spPr>
          <a:xfrm>
            <a:off x="3611447" y="3358461"/>
            <a:ext cx="632442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4B29061-65C3-0A2D-9B83-C5ABD8253994}"/>
              </a:ext>
            </a:extLst>
          </p:cNvPr>
          <p:cNvCxnSpPr/>
          <p:nvPr/>
        </p:nvCxnSpPr>
        <p:spPr>
          <a:xfrm>
            <a:off x="3611447" y="4022068"/>
            <a:ext cx="632442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BFBB462-1DAA-D0F7-77E6-EE5CB4D1B1D2}"/>
              </a:ext>
            </a:extLst>
          </p:cNvPr>
          <p:cNvCxnSpPr/>
          <p:nvPr/>
        </p:nvCxnSpPr>
        <p:spPr>
          <a:xfrm>
            <a:off x="3611447" y="4678727"/>
            <a:ext cx="632442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F7A1DB6D-2CC6-44F1-11AB-B0CFC9332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621348" y="5003512"/>
            <a:ext cx="949304" cy="144719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09F1953-3312-29C4-8D60-164B4F94B2F8}"/>
              </a:ext>
            </a:extLst>
          </p:cNvPr>
          <p:cNvSpPr txBox="1"/>
          <p:nvPr/>
        </p:nvSpPr>
        <p:spPr>
          <a:xfrm>
            <a:off x="8639837" y="4942276"/>
            <a:ext cx="3330222" cy="156966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600" b="1" dirty="0"/>
              <a:t>ド</a:t>
            </a:r>
          </a:p>
        </p:txBody>
      </p:sp>
    </p:spTree>
    <p:extLst>
      <p:ext uri="{BB962C8B-B14F-4D97-AF65-F5344CB8AC3E}">
        <p14:creationId xmlns:p14="http://schemas.microsoft.com/office/powerpoint/2010/main" val="208742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A48BCB6-CED8-5CF4-8D76-A342BF97D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1"/>
          <a:stretch/>
        </p:blipFill>
        <p:spPr bwMode="auto">
          <a:xfrm rot="16200000">
            <a:off x="484804" y="721173"/>
            <a:ext cx="5111595" cy="563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AA140317-F942-918F-9D9F-7736C51E239F}"/>
              </a:ext>
            </a:extLst>
          </p:cNvPr>
          <p:cNvCxnSpPr/>
          <p:nvPr/>
        </p:nvCxnSpPr>
        <p:spPr>
          <a:xfrm>
            <a:off x="3611447" y="2041420"/>
            <a:ext cx="632442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80CF517-D26D-7F34-60DF-E8F90BB628B4}"/>
              </a:ext>
            </a:extLst>
          </p:cNvPr>
          <p:cNvCxnSpPr/>
          <p:nvPr/>
        </p:nvCxnSpPr>
        <p:spPr>
          <a:xfrm>
            <a:off x="3611447" y="2699295"/>
            <a:ext cx="632442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13DFEF2-6D3F-3E50-D600-590B97E1E95D}"/>
              </a:ext>
            </a:extLst>
          </p:cNvPr>
          <p:cNvCxnSpPr/>
          <p:nvPr/>
        </p:nvCxnSpPr>
        <p:spPr>
          <a:xfrm>
            <a:off x="3611447" y="3358461"/>
            <a:ext cx="632442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4B29061-65C3-0A2D-9B83-C5ABD8253994}"/>
              </a:ext>
            </a:extLst>
          </p:cNvPr>
          <p:cNvCxnSpPr/>
          <p:nvPr/>
        </p:nvCxnSpPr>
        <p:spPr>
          <a:xfrm>
            <a:off x="3611447" y="4022068"/>
            <a:ext cx="632442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BFBB462-1DAA-D0F7-77E6-EE5CB4D1B1D2}"/>
              </a:ext>
            </a:extLst>
          </p:cNvPr>
          <p:cNvCxnSpPr/>
          <p:nvPr/>
        </p:nvCxnSpPr>
        <p:spPr>
          <a:xfrm>
            <a:off x="3611447" y="4678727"/>
            <a:ext cx="632442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09F1953-3312-29C4-8D60-164B4F94B2F8}"/>
              </a:ext>
            </a:extLst>
          </p:cNvPr>
          <p:cNvSpPr txBox="1"/>
          <p:nvPr/>
        </p:nvSpPr>
        <p:spPr>
          <a:xfrm>
            <a:off x="8639837" y="4942276"/>
            <a:ext cx="3330222" cy="156966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9600" b="1" dirty="0"/>
              <a:t>レ</a:t>
            </a:r>
            <a:endParaRPr kumimoji="1" lang="ja-JP" altLang="en-US" sz="9600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84E8BEE-4925-651C-6D4A-BD84D3249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443795" y="4152599"/>
            <a:ext cx="825831" cy="185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6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AA140317-F942-918F-9D9F-7736C51E239F}"/>
              </a:ext>
            </a:extLst>
          </p:cNvPr>
          <p:cNvCxnSpPr/>
          <p:nvPr/>
        </p:nvCxnSpPr>
        <p:spPr>
          <a:xfrm>
            <a:off x="3011762" y="2040848"/>
            <a:ext cx="695686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80CF517-D26D-7F34-60DF-E8F90BB628B4}"/>
              </a:ext>
            </a:extLst>
          </p:cNvPr>
          <p:cNvCxnSpPr/>
          <p:nvPr/>
        </p:nvCxnSpPr>
        <p:spPr>
          <a:xfrm>
            <a:off x="3011762" y="2699009"/>
            <a:ext cx="695686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13DFEF2-6D3F-3E50-D600-590B97E1E95D}"/>
              </a:ext>
            </a:extLst>
          </p:cNvPr>
          <p:cNvCxnSpPr/>
          <p:nvPr/>
        </p:nvCxnSpPr>
        <p:spPr>
          <a:xfrm>
            <a:off x="3011762" y="3358175"/>
            <a:ext cx="695686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4B29061-65C3-0A2D-9B83-C5ABD8253994}"/>
              </a:ext>
            </a:extLst>
          </p:cNvPr>
          <p:cNvCxnSpPr/>
          <p:nvPr/>
        </p:nvCxnSpPr>
        <p:spPr>
          <a:xfrm>
            <a:off x="3011762" y="4021782"/>
            <a:ext cx="695686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BFBB462-1DAA-D0F7-77E6-EE5CB4D1B1D2}"/>
              </a:ext>
            </a:extLst>
          </p:cNvPr>
          <p:cNvCxnSpPr/>
          <p:nvPr/>
        </p:nvCxnSpPr>
        <p:spPr>
          <a:xfrm>
            <a:off x="3011762" y="4678727"/>
            <a:ext cx="695686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F7A1DB6D-2CC6-44F1-11AB-B0CFC9332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621348" y="5003512"/>
            <a:ext cx="949304" cy="144719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41BBE45E-2B0B-BBD1-C988-D472D5901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65254" y="1864324"/>
            <a:ext cx="4022540" cy="300349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FB80AA4-3CBC-446C-B473-B36F8F3C2690}"/>
              </a:ext>
            </a:extLst>
          </p:cNvPr>
          <p:cNvSpPr txBox="1"/>
          <p:nvPr/>
        </p:nvSpPr>
        <p:spPr>
          <a:xfrm>
            <a:off x="8639837" y="4942276"/>
            <a:ext cx="3330222" cy="156966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9600" b="1" dirty="0"/>
              <a:t>ミ</a:t>
            </a:r>
            <a:endParaRPr kumimoji="1" lang="ja-JP" alt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28555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タイトル 1"/>
          <p:cNvSpPr>
            <a:spLocks noGrp="1"/>
          </p:cNvSpPr>
          <p:nvPr>
            <p:ph type="title"/>
          </p:nvPr>
        </p:nvSpPr>
        <p:spPr>
          <a:xfrm>
            <a:off x="1325217" y="187995"/>
            <a:ext cx="10442713" cy="2850531"/>
          </a:xfrm>
        </p:spPr>
        <p:txBody>
          <a:bodyPr>
            <a:normAutofit/>
          </a:bodyPr>
          <a:lstStyle/>
          <a:p>
            <a:r>
              <a:rPr lang="ja-JP" altLang="en-US" sz="4800" b="1" dirty="0">
                <a:latin typeface="+mn-ea"/>
                <a:ea typeface="+mn-ea"/>
              </a:rPr>
              <a:t>２学期が始まりました！</a:t>
            </a:r>
            <a:br>
              <a:rPr lang="ja-JP" altLang="en-US" sz="4800" b="1" dirty="0">
                <a:latin typeface="+mn-ea"/>
                <a:ea typeface="+mn-ea"/>
              </a:rPr>
            </a:br>
            <a:r>
              <a:rPr lang="ja-JP" altLang="en-US" sz="4800" b="1" dirty="0">
                <a:latin typeface="+mn-ea"/>
                <a:ea typeface="+mn-ea"/>
              </a:rPr>
              <a:t>　　みんなで楽しい音楽の授業</a:t>
            </a:r>
            <a:br>
              <a:rPr lang="ja-JP" altLang="en-US" sz="4800" b="1" dirty="0">
                <a:latin typeface="+mn-ea"/>
                <a:ea typeface="+mn-ea"/>
              </a:rPr>
            </a:br>
            <a:r>
              <a:rPr lang="ja-JP" altLang="en-US" sz="4800" b="1" dirty="0">
                <a:latin typeface="+mn-ea"/>
                <a:ea typeface="+mn-ea"/>
              </a:rPr>
              <a:t>　　　　　　　をつくりましょう</a:t>
            </a:r>
            <a:endParaRPr kumimoji="1" lang="ja-JP" altLang="en-US" sz="48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pic>
        <p:nvPicPr>
          <p:cNvPr id="1366" name="Picture 2" descr="200ä»¥ä¸ ãã ãããã¨ã - ãµã¿ã´ã¦ãã¹ã¦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7681"/>
            <a:ext cx="4691270" cy="2634671"/>
          </a:xfrm>
          <a:prstGeom prst="rect">
            <a:avLst/>
          </a:prstGeom>
          <a:noFill/>
        </p:spPr>
      </p:pic>
      <p:pic>
        <p:nvPicPr>
          <p:cNvPr id="1367" name="Picture 4" descr="200ä»¥ä¸ ãã ãããã¨ã - ãµã¿ã´ã¦ãã¹ã¦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00730" y="4007468"/>
            <a:ext cx="4691270" cy="2850531"/>
          </a:xfrm>
          <a:prstGeom prst="rect">
            <a:avLst/>
          </a:prstGeom>
          <a:noFill/>
        </p:spPr>
      </p:pic>
      <p:sp>
        <p:nvSpPr>
          <p:cNvPr id="1368" name="テキストボックス 5"/>
          <p:cNvSpPr txBox="1"/>
          <p:nvPr/>
        </p:nvSpPr>
        <p:spPr>
          <a:xfrm>
            <a:off x="212034" y="2916792"/>
            <a:ext cx="11887200" cy="132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ym typeface="+mn-ea"/>
              </a:rPr>
              <a:t>かんせんしょうたいさくをして、</a:t>
            </a:r>
            <a:br>
              <a:rPr lang="ja-JP" altLang="en-US" sz="4000" b="1" dirty="0">
                <a:sym typeface="+mn-ea"/>
              </a:rPr>
            </a:br>
            <a:r>
              <a:rPr lang="ja-JP" altLang="en-US" sz="4000" b="1" dirty="0">
                <a:sym typeface="+mn-ea"/>
              </a:rPr>
              <a:t>　じゅぎょうのやくそくを守りながら、楽しく！！</a:t>
            </a:r>
          </a:p>
        </p:txBody>
      </p:sp>
    </p:spTree>
    <p:extLst>
      <p:ext uri="{BB962C8B-B14F-4D97-AF65-F5344CB8AC3E}">
        <p14:creationId xmlns:p14="http://schemas.microsoft.com/office/powerpoint/2010/main" val="228630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タイトル 1"/>
          <p:cNvSpPr>
            <a:spLocks noGrp="1"/>
          </p:cNvSpPr>
          <p:nvPr>
            <p:ph type="title"/>
          </p:nvPr>
        </p:nvSpPr>
        <p:spPr>
          <a:xfrm>
            <a:off x="1100451" y="1203995"/>
            <a:ext cx="10667393" cy="2850531"/>
          </a:xfrm>
        </p:spPr>
        <p:txBody>
          <a:bodyPr>
            <a:normAutofit/>
          </a:bodyPr>
          <a:lstStyle/>
          <a:p>
            <a:r>
              <a:rPr lang="ja-JP" altLang="en-US" sz="4800" b="1" dirty="0">
                <a:latin typeface="+mn-ea"/>
                <a:ea typeface="+mn-ea"/>
              </a:rPr>
              <a:t>３学期が始まりました！</a:t>
            </a:r>
            <a:br>
              <a:rPr lang="ja-JP" altLang="en-US" sz="4800" b="1" dirty="0">
                <a:latin typeface="+mn-ea"/>
                <a:ea typeface="+mn-ea"/>
              </a:rPr>
            </a:br>
            <a:r>
              <a:rPr lang="ja-JP" altLang="en-US" sz="4800" b="1" dirty="0">
                <a:latin typeface="+mn-ea"/>
                <a:ea typeface="+mn-ea"/>
              </a:rPr>
              <a:t>　　４年生への準備を進めましょう</a:t>
            </a:r>
            <a:endParaRPr kumimoji="1" lang="ja-JP" altLang="en-US" sz="48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sp>
        <p:nvSpPr>
          <p:cNvPr id="1375" name="テキストボックス 5"/>
          <p:cNvSpPr txBox="1"/>
          <p:nvPr/>
        </p:nvSpPr>
        <p:spPr>
          <a:xfrm>
            <a:off x="317603" y="3800527"/>
            <a:ext cx="11671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ym typeface="+mn-ea"/>
              </a:rPr>
              <a:t>音楽の授業は ひきつづき かんせんしょう対策をして、</a:t>
            </a:r>
            <a:br>
              <a:rPr lang="ja-JP" altLang="en-US" sz="3600" b="1" dirty="0">
                <a:sym typeface="+mn-ea"/>
              </a:rPr>
            </a:br>
            <a:r>
              <a:rPr lang="ja-JP" altLang="en-US" sz="3600" b="1" dirty="0">
                <a:sym typeface="+mn-ea"/>
              </a:rPr>
              <a:t>　じゅぎょうのやくそくを守りながら、楽しく！！</a:t>
            </a:r>
          </a:p>
        </p:txBody>
      </p:sp>
      <p:sp>
        <p:nvSpPr>
          <p:cNvPr id="1376" name="テキスト 500"/>
          <p:cNvSpPr txBox="1"/>
          <p:nvPr/>
        </p:nvSpPr>
        <p:spPr>
          <a:xfrm>
            <a:off x="6064250" y="3244781"/>
            <a:ext cx="6350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377" name="テキスト 503"/>
          <p:cNvSpPr txBox="1"/>
          <p:nvPr/>
        </p:nvSpPr>
        <p:spPr>
          <a:xfrm>
            <a:off x="6064250" y="3244781"/>
            <a:ext cx="6350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378" name="テキスト 505"/>
          <p:cNvSpPr txBox="1"/>
          <p:nvPr/>
        </p:nvSpPr>
        <p:spPr>
          <a:xfrm>
            <a:off x="6064250" y="3244781"/>
            <a:ext cx="6350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379" name="図 50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933"/>
          <a:stretch>
            <a:fillRect/>
          </a:stretch>
        </p:blipFill>
        <p:spPr>
          <a:xfrm>
            <a:off x="87924" y="4593004"/>
            <a:ext cx="11498385" cy="2264996"/>
          </a:xfrm>
          <a:prstGeom prst="rect">
            <a:avLst/>
          </a:prstGeom>
        </p:spPr>
      </p:pic>
      <p:pic>
        <p:nvPicPr>
          <p:cNvPr id="1380" name="図 50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934"/>
          <a:stretch>
            <a:fillRect/>
          </a:stretch>
        </p:blipFill>
        <p:spPr>
          <a:xfrm>
            <a:off x="485324" y="37305"/>
            <a:ext cx="11420230" cy="182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1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b="1" dirty="0">
                <a:latin typeface="BIZ UDP新ゴ" panose="020B0400000000000000" pitchFamily="50" charset="-128"/>
                <a:ea typeface="BIZ UDP新ゴ" panose="020B0400000000000000" pitchFamily="50" charset="-128"/>
              </a:rPr>
              <a:t>かんせんしょう の たいさく</a:t>
            </a:r>
          </a:p>
        </p:txBody>
      </p:sp>
      <p:sp>
        <p:nvSpPr>
          <p:cNvPr id="11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3583" y="1690688"/>
            <a:ext cx="11489633" cy="5054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b="1" dirty="0"/>
              <a:t>①じゅぎょうの  まえ と あとに、</a:t>
            </a:r>
            <a:endParaRPr lang="en-US" altLang="ja-JP" sz="3600" b="1" dirty="0"/>
          </a:p>
          <a:p>
            <a:pPr marL="0" indent="0">
              <a:buNone/>
            </a:pPr>
            <a:r>
              <a:rPr lang="ja-JP" altLang="en-US" sz="3600" b="1" dirty="0"/>
              <a:t>　かならず  手あらい（・うがい）をする。</a:t>
            </a:r>
            <a:endParaRPr lang="en-US" altLang="ja-JP" sz="3600" b="1" dirty="0"/>
          </a:p>
          <a:p>
            <a:pPr marL="0" indent="0">
              <a:buNone/>
            </a:pPr>
            <a:endParaRPr kumimoji="1" lang="en-US" altLang="ja-JP" sz="1700" b="1" dirty="0"/>
          </a:p>
          <a:p>
            <a:pPr marL="0" indent="0">
              <a:buNone/>
            </a:pPr>
            <a:r>
              <a:rPr kumimoji="1" lang="ja-JP" altLang="en-US" sz="3600" b="1" dirty="0"/>
              <a:t>②ポケットには、ハンカチ・ティッシュを入れておく。</a:t>
            </a:r>
            <a:endParaRPr kumimoji="1" lang="en-US" altLang="ja-JP" sz="3600" b="1" dirty="0"/>
          </a:p>
          <a:p>
            <a:pPr marL="0" indent="0">
              <a:buNone/>
            </a:pPr>
            <a:endParaRPr lang="en-US" altLang="ja-JP" sz="1700" b="1" dirty="0"/>
          </a:p>
          <a:p>
            <a:pPr marL="0" indent="0">
              <a:buNone/>
            </a:pPr>
            <a:r>
              <a:rPr lang="ja-JP" altLang="en-US" sz="3600" b="1" dirty="0"/>
              <a:t>③</a:t>
            </a:r>
            <a:r>
              <a:rPr kumimoji="1" lang="ja-JP" altLang="en-US" sz="3600" b="1" dirty="0"/>
              <a:t>友だちと 近づきすぎないようにする。</a:t>
            </a:r>
            <a:endParaRPr kumimoji="1" lang="en-US" altLang="ja-JP" sz="3600" b="1" dirty="0"/>
          </a:p>
          <a:p>
            <a:pPr marL="0" indent="0">
              <a:buNone/>
            </a:pPr>
            <a:endParaRPr kumimoji="1" lang="en-US" altLang="ja-JP" sz="1700" b="1" dirty="0"/>
          </a:p>
          <a:p>
            <a:pPr marL="0" indent="0">
              <a:buNone/>
            </a:pPr>
            <a:r>
              <a:rPr lang="ja-JP" altLang="en-US" sz="3600" b="1" dirty="0"/>
              <a:t>④友だちに  ふれない、友だちの物にも</a:t>
            </a:r>
            <a:endParaRPr lang="en-US" altLang="ja-JP" sz="3600" b="1" dirty="0"/>
          </a:p>
          <a:p>
            <a:pPr marL="0" indent="0">
              <a:buNone/>
            </a:pPr>
            <a:r>
              <a:rPr lang="ja-JP" altLang="en-US" sz="3600" b="1" dirty="0"/>
              <a:t>　かってにふれない。</a:t>
            </a:r>
            <a:endParaRPr lang="en-US" altLang="ja-JP" sz="3600" b="1" dirty="0"/>
          </a:p>
        </p:txBody>
      </p:sp>
    </p:spTree>
    <p:extLst>
      <p:ext uri="{BB962C8B-B14F-4D97-AF65-F5344CB8AC3E}">
        <p14:creationId xmlns:p14="http://schemas.microsoft.com/office/powerpoint/2010/main" val="411713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/>
              <a:t>授業の約束</a:t>
            </a:r>
          </a:p>
        </p:txBody>
      </p:sp>
      <p:sp>
        <p:nvSpPr>
          <p:cNvPr id="1123" name="コンテンツプレースホルダ 2"/>
          <p:cNvSpPr>
            <a:spLocks noGrp="1"/>
          </p:cNvSpPr>
          <p:nvPr>
            <p:ph idx="1"/>
          </p:nvPr>
        </p:nvSpPr>
        <p:spPr>
          <a:xfrm>
            <a:off x="732155" y="1372235"/>
            <a:ext cx="11150600" cy="4351655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ja-JP" sz="3200" b="1" dirty="0">
                <a:sym typeface="+mn-ea"/>
              </a:rPr>
              <a:t>1</a:t>
            </a:r>
            <a:r>
              <a:rPr lang="ja-JP" altLang="en-US" sz="3200" b="1" dirty="0">
                <a:sym typeface="+mn-ea"/>
              </a:rPr>
              <a:t>　</a:t>
            </a:r>
            <a:r>
              <a:rPr lang="ja-JP" altLang="en-US" sz="3200" b="1" u="sng" dirty="0">
                <a:sym typeface="+mn-ea"/>
              </a:rPr>
              <a:t>話は　さいごまで　しっかりきこう。</a:t>
            </a:r>
            <a:br>
              <a:rPr lang="en-US" altLang="ja-JP" sz="3200" b="1" u="sng" dirty="0">
                <a:sym typeface="+mn-ea"/>
              </a:rPr>
            </a:br>
            <a:br>
              <a:rPr lang="en-US" altLang="ja-JP" sz="3200" b="1" dirty="0">
                <a:sym typeface="+mn-ea"/>
              </a:rPr>
            </a:br>
            <a:r>
              <a:rPr lang="ja-JP" altLang="en-US" sz="3200" b="1" dirty="0">
                <a:sym typeface="+mn-ea"/>
              </a:rPr>
              <a:t>　　      “音楽は心で聴く、話は目で聞く”</a:t>
            </a:r>
          </a:p>
          <a:p>
            <a:pPr marL="0" indent="0">
              <a:lnSpc>
                <a:spcPct val="70000"/>
              </a:lnSpc>
              <a:buNone/>
            </a:pPr>
            <a:endParaRPr lang="en-US" altLang="ja-JP" sz="3200" b="1" dirty="0"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ja-JP" sz="3200" b="1" dirty="0">
                <a:sym typeface="+mn-ea"/>
              </a:rPr>
              <a:t>2</a:t>
            </a:r>
            <a:r>
              <a:rPr lang="ja-JP" altLang="en-US" sz="3200" b="1" dirty="0">
                <a:sym typeface="+mn-ea"/>
              </a:rPr>
              <a:t>　</a:t>
            </a:r>
            <a:r>
              <a:rPr lang="ja-JP" altLang="en-US" sz="3200" b="1" u="sng" dirty="0">
                <a:sym typeface="+mn-ea"/>
              </a:rPr>
              <a:t>忘れ物を　しないようにしよう。</a:t>
            </a:r>
            <a:br>
              <a:rPr lang="en-US" altLang="ja-JP" sz="3200" b="1" u="sng" dirty="0">
                <a:sym typeface="+mn-ea"/>
              </a:rPr>
            </a:br>
            <a:br>
              <a:rPr lang="en-US" altLang="ja-JP" sz="3200" b="1" dirty="0">
                <a:sym typeface="+mn-ea"/>
              </a:rPr>
            </a:br>
            <a:r>
              <a:rPr lang="en-US" altLang="ja-JP" sz="3200" b="1" dirty="0">
                <a:sym typeface="+mn-ea"/>
              </a:rPr>
              <a:t>        </a:t>
            </a:r>
            <a:r>
              <a:rPr lang="ja-JP" altLang="en-US" sz="3200" b="1" dirty="0">
                <a:sym typeface="+mn-ea"/>
              </a:rPr>
              <a:t>“教室を出る前に、しっかり確認</a:t>
            </a:r>
            <a:br>
              <a:rPr lang="en-US" altLang="ja-JP" sz="3200" b="1" dirty="0">
                <a:sym typeface="+mn-ea"/>
              </a:rPr>
            </a:br>
            <a:r>
              <a:rPr lang="ja-JP" altLang="en-US" sz="3200" b="1" dirty="0">
                <a:sym typeface="+mn-ea"/>
              </a:rPr>
              <a:t>　　　　　               忘れたときは必ず つたえる”</a:t>
            </a:r>
          </a:p>
          <a:p>
            <a:pPr marL="0" indent="0">
              <a:lnSpc>
                <a:spcPct val="60000"/>
              </a:lnSpc>
              <a:buNone/>
            </a:pPr>
            <a:endParaRPr lang="en-US" altLang="ja-JP" sz="3200" b="1" dirty="0"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ja-JP" sz="3200" b="1" dirty="0">
                <a:sym typeface="+mn-ea"/>
              </a:rPr>
              <a:t>3</a:t>
            </a:r>
            <a:r>
              <a:rPr lang="ja-JP" altLang="en-US" sz="3200" b="1" dirty="0">
                <a:sym typeface="+mn-ea"/>
              </a:rPr>
              <a:t>　</a:t>
            </a:r>
            <a:r>
              <a:rPr lang="ja-JP" altLang="en-US" sz="3200" b="1" u="sng" dirty="0">
                <a:sym typeface="+mn-ea"/>
              </a:rPr>
              <a:t>自分にできることを 一生けん命やろう。</a:t>
            </a:r>
            <a:br>
              <a:rPr lang="en-US" altLang="ja-JP" sz="3200" b="1" u="sng" dirty="0">
                <a:sym typeface="+mn-ea"/>
              </a:rPr>
            </a:br>
            <a:br>
              <a:rPr lang="en-US" altLang="ja-JP" sz="3200" b="1" dirty="0">
                <a:sym typeface="+mn-ea"/>
              </a:rPr>
            </a:br>
            <a:r>
              <a:rPr lang="ja-JP" altLang="en-US" sz="3200" b="1" dirty="0">
                <a:sym typeface="+mn-ea"/>
              </a:rPr>
              <a:t>　“前向きなきもちで、できることはしっかりやる人になる”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サブタイトル 2"/>
          <p:cNvSpPr>
            <a:spLocks noGrp="1"/>
          </p:cNvSpPr>
          <p:nvPr>
            <p:ph type="subTitle" idx="1"/>
          </p:nvPr>
        </p:nvSpPr>
        <p:spPr>
          <a:xfrm>
            <a:off x="121920" y="1002940"/>
            <a:ext cx="11948160" cy="2078355"/>
          </a:xfrm>
        </p:spPr>
        <p:txBody>
          <a:bodyPr>
            <a:noAutofit/>
          </a:bodyPr>
          <a:lstStyle/>
          <a:p>
            <a:pPr algn="just"/>
            <a:r>
              <a:rPr kumimoji="1" lang="ja-JP" altLang="en-US" sz="5400" b="1" dirty="0"/>
              <a:t>　　　いよいよ最高学年です！</a:t>
            </a:r>
          </a:p>
          <a:p>
            <a:pPr algn="just"/>
            <a:r>
              <a:rPr kumimoji="1" lang="ja-JP" altLang="en-US" sz="5400" b="1" dirty="0"/>
              <a:t>　　みんなで楽しい音楽の授業</a:t>
            </a:r>
          </a:p>
          <a:p>
            <a:pPr algn="just"/>
            <a:r>
              <a:rPr kumimoji="1" lang="ja-JP" altLang="en-US" sz="5400" b="1" dirty="0"/>
              <a:t>　　　　　　　をつくりましょう</a:t>
            </a:r>
          </a:p>
        </p:txBody>
      </p:sp>
      <p:pic>
        <p:nvPicPr>
          <p:cNvPr id="1392" name="図 3" descr="C:\Users\wrb303\Desktop\gahag-0027041528.png"/>
          <p:cNvPicPr/>
          <p:nvPr/>
        </p:nvPicPr>
        <p:blipFill>
          <a:blip r:embed="rId2"/>
          <a:srcRect l="60136" t="35078"/>
          <a:stretch>
            <a:fillRect/>
          </a:stretch>
        </p:blipFill>
        <p:spPr>
          <a:xfrm>
            <a:off x="8041706" y="3509963"/>
            <a:ext cx="4028374" cy="3223620"/>
          </a:xfrm>
          <a:prstGeom prst="rect">
            <a:avLst/>
          </a:prstGeom>
          <a:noFill/>
          <a:ln>
            <a:noFill/>
          </a:ln>
        </p:spPr>
      </p:pic>
      <p:sp>
        <p:nvSpPr>
          <p:cNvPr id="1393" name="テキストボックス 5"/>
          <p:cNvSpPr txBox="1"/>
          <p:nvPr/>
        </p:nvSpPr>
        <p:spPr>
          <a:xfrm>
            <a:off x="521517" y="4576263"/>
            <a:ext cx="10637520" cy="134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ym typeface="+mn-ea"/>
              </a:rPr>
              <a:t>感染症対策をして、</a:t>
            </a:r>
            <a:br>
              <a:rPr lang="ja-JP" altLang="en-US" sz="4000" b="1" dirty="0">
                <a:sym typeface="+mn-ea"/>
              </a:rPr>
            </a:br>
            <a:r>
              <a:rPr lang="ja-JP" altLang="en-US" sz="4000" b="1" dirty="0">
                <a:sym typeface="+mn-ea"/>
              </a:rPr>
              <a:t>　授業の約束を守りながら、楽しく！！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タイトル 1"/>
          <p:cNvSpPr>
            <a:spLocks noGrp="1"/>
          </p:cNvSpPr>
          <p:nvPr>
            <p:ph type="title"/>
          </p:nvPr>
        </p:nvSpPr>
        <p:spPr>
          <a:xfrm>
            <a:off x="861391" y="703193"/>
            <a:ext cx="11216171" cy="575119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ja-JP" altLang="en-US" sz="5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２学期がはじまりました！</a:t>
            </a:r>
            <a:br>
              <a:rPr lang="ja-JP" altLang="en-US" sz="5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5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一つ一つの行事を、</a:t>
            </a:r>
            <a:br>
              <a:rPr lang="ja-JP" altLang="en-US" sz="5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5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協力してのりこえていきましょう♪</a:t>
            </a:r>
            <a:br>
              <a:rPr lang="ja-JP" altLang="en-US" sz="5400" dirty="0"/>
            </a:br>
            <a:br>
              <a:rPr lang="ja-JP" altLang="en-US" sz="5400" dirty="0"/>
            </a:br>
            <a:r>
              <a:rPr lang="ja-JP" altLang="en-US" b="1" dirty="0"/>
              <a:t>感染症対策をして、</a:t>
            </a:r>
            <a:br>
              <a:rPr lang="ja-JP" altLang="en-US" b="1" dirty="0"/>
            </a:br>
            <a:r>
              <a:rPr lang="ja-JP" altLang="en-US" b="1" dirty="0"/>
              <a:t>授業の約束を守りながら、楽しい音楽を！！</a:t>
            </a:r>
          </a:p>
        </p:txBody>
      </p:sp>
      <p:pic>
        <p:nvPicPr>
          <p:cNvPr id="1389" name="図形 4" descr="IP06_F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" y="178435"/>
            <a:ext cx="2625725" cy="299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4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タイトル 1"/>
          <p:cNvSpPr>
            <a:spLocks noGrp="1"/>
          </p:cNvSpPr>
          <p:nvPr>
            <p:ph type="title"/>
          </p:nvPr>
        </p:nvSpPr>
        <p:spPr>
          <a:xfrm>
            <a:off x="1100451" y="1203995"/>
            <a:ext cx="10667393" cy="2850531"/>
          </a:xfrm>
        </p:spPr>
        <p:txBody>
          <a:bodyPr>
            <a:normAutofit/>
          </a:bodyPr>
          <a:lstStyle/>
          <a:p>
            <a:r>
              <a:rPr lang="ja-JP" altLang="en-US" sz="4800" b="1" dirty="0">
                <a:latin typeface="+mn-ea"/>
                <a:ea typeface="+mn-ea"/>
              </a:rPr>
              <a:t>３学期が始まりました！</a:t>
            </a:r>
            <a:br>
              <a:rPr lang="ja-JP" altLang="en-US" sz="4800" b="1" dirty="0">
                <a:latin typeface="+mn-ea"/>
                <a:ea typeface="+mn-ea"/>
              </a:rPr>
            </a:br>
            <a:r>
              <a:rPr lang="ja-JP" altLang="en-US" sz="4800" b="1" dirty="0">
                <a:latin typeface="+mn-ea"/>
                <a:ea typeface="+mn-ea"/>
              </a:rPr>
              <a:t>　　　卒業への準備を進めましょう</a:t>
            </a:r>
            <a:endParaRPr kumimoji="1" lang="ja-JP" altLang="en-US" sz="48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sp>
        <p:nvSpPr>
          <p:cNvPr id="1376" name="テキストボックス 5"/>
          <p:cNvSpPr txBox="1"/>
          <p:nvPr/>
        </p:nvSpPr>
        <p:spPr>
          <a:xfrm>
            <a:off x="808991" y="3800526"/>
            <a:ext cx="10637520" cy="132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ym typeface="+mn-ea"/>
              </a:rPr>
              <a:t>音楽の授業は ひきつづき 感染症対策をして、</a:t>
            </a:r>
            <a:br>
              <a:rPr lang="ja-JP" altLang="en-US" sz="4000" b="1" dirty="0">
                <a:sym typeface="+mn-ea"/>
              </a:rPr>
            </a:br>
            <a:r>
              <a:rPr lang="ja-JP" altLang="en-US" sz="4000" b="1" dirty="0">
                <a:sym typeface="+mn-ea"/>
              </a:rPr>
              <a:t>　授業の約束を守りながら、楽しく！！</a:t>
            </a:r>
          </a:p>
        </p:txBody>
      </p:sp>
      <p:sp>
        <p:nvSpPr>
          <p:cNvPr id="1377" name="テキスト 500"/>
          <p:cNvSpPr txBox="1"/>
          <p:nvPr/>
        </p:nvSpPr>
        <p:spPr>
          <a:xfrm>
            <a:off x="6064250" y="3244781"/>
            <a:ext cx="6350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378" name="テキスト 503"/>
          <p:cNvSpPr txBox="1"/>
          <p:nvPr/>
        </p:nvSpPr>
        <p:spPr>
          <a:xfrm>
            <a:off x="6064250" y="3244781"/>
            <a:ext cx="6350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379" name="テキスト 505"/>
          <p:cNvSpPr txBox="1"/>
          <p:nvPr/>
        </p:nvSpPr>
        <p:spPr>
          <a:xfrm>
            <a:off x="6064250" y="3244781"/>
            <a:ext cx="6350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380" name="図 50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933"/>
          <a:stretch>
            <a:fillRect/>
          </a:stretch>
        </p:blipFill>
        <p:spPr>
          <a:xfrm>
            <a:off x="87924" y="4593004"/>
            <a:ext cx="11498385" cy="2264996"/>
          </a:xfrm>
          <a:prstGeom prst="rect">
            <a:avLst/>
          </a:prstGeom>
        </p:spPr>
      </p:pic>
      <p:pic>
        <p:nvPicPr>
          <p:cNvPr id="1381" name="図 50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934"/>
          <a:stretch>
            <a:fillRect/>
          </a:stretch>
        </p:blipFill>
        <p:spPr>
          <a:xfrm>
            <a:off x="485324" y="37305"/>
            <a:ext cx="11420230" cy="182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6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100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544</Words>
  <Application>Microsoft Office PowerPoint</Application>
  <PresentationFormat>ワイド画面</PresentationFormat>
  <Paragraphs>70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4" baseType="lpstr">
      <vt:lpstr>AR丸ゴシック体E</vt:lpstr>
      <vt:lpstr>BIZ UDP新ゴ</vt:lpstr>
      <vt:lpstr>HGP創英角ｺﾞｼｯｸUB</vt:lpstr>
      <vt:lpstr>UD デジタル 教科書体 NK-R</vt:lpstr>
      <vt:lpstr>游ゴシック</vt:lpstr>
      <vt:lpstr>游ゴシック Light</vt:lpstr>
      <vt:lpstr>Arial</vt:lpstr>
      <vt:lpstr>Office テーマ</vt:lpstr>
      <vt:lpstr>PowerPoint プレゼンテーション</vt:lpstr>
      <vt:lpstr>２学期が始まりました！ 　　みんなで楽しい音楽の授業 　　　　　　　をつくりましょう</vt:lpstr>
      <vt:lpstr>３学期が始まりました！ 　　４年生への準備を進めましょう</vt:lpstr>
      <vt:lpstr>かんせんしょう の たいさく</vt:lpstr>
      <vt:lpstr>授業の約束</vt:lpstr>
      <vt:lpstr>PowerPoint プレゼンテーション</vt:lpstr>
      <vt:lpstr>　　２学期がはじまりました！  一つ一つの行事を、 　協力してのりこえていきましょう♪  感染症対策をして、 授業の約束を守りながら、楽しい音楽を！！</vt:lpstr>
      <vt:lpstr>３学期が始まりました！ 　　　卒業への準備を進めましょう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先生</dc:creator>
  <cp:lastModifiedBy>カブト セキネ</cp:lastModifiedBy>
  <cp:revision>12</cp:revision>
  <dcterms:created xsi:type="dcterms:W3CDTF">2024-02-13T04:32:28Z</dcterms:created>
  <dcterms:modified xsi:type="dcterms:W3CDTF">2024-03-14T07:54:27Z</dcterms:modified>
</cp:coreProperties>
</file>