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8"/>
  </p:notesMasterIdLst>
  <p:sldIdLst>
    <p:sldId id="260" r:id="rId2"/>
    <p:sldId id="261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0B250E-D1A2-4A58-AB73-32796C289B4C}">
  <a:tblStyle styleId="{0D0B250E-D1A2-4A58-AB73-32796C289B4C}" styleName="Table_0">
    <a:wholeTbl>
      <a:tcTxStyle b="off" i="off">
        <a:font>
          <a:latin typeface="Lucida Sans Typewriter"/>
          <a:ea typeface="Lucida Sans Typewriter"/>
          <a:cs typeface="Lucida Sans Typewriter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2FC"/>
          </a:solidFill>
        </a:fill>
      </a:tcStyle>
    </a:wholeTbl>
    <a:band1H>
      <a:tcTxStyle/>
      <a:tcStyle>
        <a:tcBdr/>
        <a:fill>
          <a:solidFill>
            <a:srgbClr val="CAE3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3F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Typewriter"/>
          <a:ea typeface="Lucida Sans Typewriter"/>
          <a:cs typeface="Lucida Sans Typewriter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Typewriter"/>
          <a:ea typeface="Lucida Sans Typewriter"/>
          <a:cs typeface="Lucida Sans Typewriter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Typewriter"/>
          <a:ea typeface="Lucida Sans Typewriter"/>
          <a:cs typeface="Lucida Sans Typewriter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Typewriter"/>
          <a:ea typeface="Lucida Sans Typewriter"/>
          <a:cs typeface="Lucida Sans Typewriter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9454D1-5A97-4A83-AF80-4E5CDEADEBD5}" styleName="Table_1">
    <a:wholeTbl>
      <a:tcTxStyle b="off" i="off">
        <a:font>
          <a:latin typeface="Lucida Sans Typewriter"/>
          <a:ea typeface="Lucida Sans Typewriter"/>
          <a:cs typeface="Lucida Sans Typewriter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7E8"/>
          </a:solidFill>
        </a:fill>
      </a:tcStyle>
    </a:wholeTbl>
    <a:band1H>
      <a:tcTxStyle/>
      <a:tcStyle>
        <a:tcBdr/>
        <a:fill>
          <a:solidFill>
            <a:srgbClr val="FACB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CB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E7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CE7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c5fa1b8c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c5fa1b8cc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c5fa1b8cc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c19445378e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c19445378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d597e96cf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d597e96c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08573E-1560-4801-2208-271AC4B07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7422EE-5676-6C3A-B32B-99B79AAFB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A6D723-66E0-408E-7157-1834DDF2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2C3E74-D128-D719-4052-431F7FBC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938B2B-4705-A23A-3436-EB3A9038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6575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8CB93-2FEB-83DF-1B6A-E6CDCC7A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0F034D-B22D-40CF-9665-01289B67E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457D8C-09A7-0043-A1BC-6396524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81EE6A-D6DB-C4A4-7120-D6A77AA7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2DAE25-A392-D409-59A8-05E0B63A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1497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A031CAB-D23C-ED57-3127-B080ACB7F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58BEF4-6E15-280E-1120-69A89F221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ECEE53-375C-FF3F-AACA-0F83C4B1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0A25DF-E5D2-30B4-52A2-E62F9D9F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0D99EF-1C36-33C6-2C73-B4E87A5C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65646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テキストのレイアウト 1">
  <p:cSld name="テキストのレイアウト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60363" y="1080000"/>
            <a:ext cx="69929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360000" y="1620000"/>
            <a:ext cx="6992936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pic" idx="3"/>
          </p:nvPr>
        </p:nvSpPr>
        <p:spPr>
          <a:xfrm>
            <a:off x="7804150" y="1"/>
            <a:ext cx="4387850" cy="66794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0000" y="6483329"/>
            <a:ext cx="2378438" cy="187367"/>
          </a:xfrm>
          <a:prstGeom prst="rect">
            <a:avLst/>
          </a:prstGeom>
          <a:gradFill>
            <a:gsLst>
              <a:gs pos="0">
                <a:srgbClr val="F2F2F2"/>
              </a:gs>
              <a:gs pos="82000">
                <a:srgbClr val="F2F2F2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1594400" y="6678000"/>
            <a:ext cx="597600" cy="144000"/>
          </a:xfrm>
          <a:prstGeom prst="rect">
            <a:avLst/>
          </a:prstGeom>
          <a:gradFill>
            <a:gsLst>
              <a:gs pos="0">
                <a:srgbClr val="002D63"/>
              </a:gs>
              <a:gs pos="47000">
                <a:srgbClr val="004290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51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62309E-B561-5804-0E61-F0057AF4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EE6314-E657-C4A2-EEC7-555CBCC93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2F63FF-C9A2-328A-F893-4AF8089F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79F4DF-B1D8-4211-916A-70E803C7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5A0ACD-0FF4-1026-B31F-500C7B32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136392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870484-7546-91CE-FB8C-FAA62358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0E6B06-F0CD-67FA-29D3-F00F959D2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48BAE3-1B24-A27B-D819-6AE7038D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B07A91-369F-C501-AEDA-6D3F3DEC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2F1946-7FB6-623A-AD65-7FCF2A21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57944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FD96A-EB68-B76E-A12F-B223FA27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73DA4C-5FCA-A748-F050-2A9F277A3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B9B6F9-9AE4-3352-0783-7EAC270EC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D9FECE-66B3-E9D1-33EA-758D025A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E349AB-500E-3C05-1F75-B78D0895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F6AAD8-2171-4FC7-5EC4-918CB6FD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91487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4FFE4D-CCC4-AFE6-9FD2-9A96785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657017-C1CA-5F68-BF52-86EABCCF6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3A2FB-C770-9B38-69F9-F667646AE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02ECC3-D61E-22C8-7806-5DDF178F0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028DB6-7F95-8048-5355-E054DC915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828EC68-B9A2-7B2C-D77C-1EE3D6EB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C1AEBE-3EAE-FB28-C10E-D4D90E47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3AD0238-6959-75A8-1047-E0BD579A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816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15D44-D013-2009-B729-DE174704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81CD91-8C19-436B-23F4-394871C5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45878E-8997-9BCE-3D34-CEE624FB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289579-794E-E016-AFE4-E65FE699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78942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3E8A3CE-6AD3-5382-0831-55A29855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1269222-4EDD-0B6A-4838-00E96EB6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5795FB-A977-8F81-C7A6-8DE15157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588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E880B0-0734-5025-43D0-11C44F82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A984BF-728E-191A-B6B1-1B237634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69BF11-D07F-66AF-2A1F-F42B84F55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268A99-D7D2-F3A9-BE2C-F7831683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9D99A8-71C3-A17F-73EF-53FDF8C0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857A6F-4A3C-C883-081E-1A7C4A13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93932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1968F-6225-724B-7277-3F6BFFBB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5790AF4-2F86-46BB-8E88-6CB58ECA5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122356-F7C6-D43E-26B4-8CB70E7D5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509478-9997-AA7E-2E58-CB3AD02A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D6FF51-2C09-D98B-AF1C-22218BF6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5F26BF-7E4C-61C1-C26E-85A524B8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34112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409FEE3-B7DE-FFA1-6727-AA7ED296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E5BC4E-6393-E401-3EE3-1B85C13D8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34F3F1-E872-D896-409A-BF8D01CE3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B65D0-92A0-83EC-FA81-04A7070D0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FB4891-51D4-74B6-ABFC-B3AF48456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787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春の海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99B22B-447B-9B9B-DE5A-034F26C4D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7" y="900000"/>
            <a:ext cx="10692905" cy="2180514"/>
          </a:xfrm>
          <a:prstGeom prst="rect">
            <a:avLst/>
          </a:prstGeom>
        </p:spPr>
      </p:pic>
      <p:sp>
        <p:nvSpPr>
          <p:cNvPr id="2" name="角丸四角形 1">
            <a:extLst>
              <a:ext uri="{FF2B5EF4-FFF2-40B4-BE49-F238E27FC236}">
                <a16:creationId xmlns:a16="http://schemas.microsoft.com/office/drawing/2014/main" id="{A208C0FC-3675-560E-CEB5-E545D7EA7F7A}"/>
              </a:ext>
            </a:extLst>
          </p:cNvPr>
          <p:cNvSpPr/>
          <p:nvPr/>
        </p:nvSpPr>
        <p:spPr>
          <a:xfrm>
            <a:off x="6095999" y="2035116"/>
            <a:ext cx="4861367" cy="12963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21AB504A-2A4E-7F05-D216-9DDE11C1D3A1}"/>
              </a:ext>
            </a:extLst>
          </p:cNvPr>
          <p:cNvSpPr/>
          <p:nvPr/>
        </p:nvSpPr>
        <p:spPr>
          <a:xfrm>
            <a:off x="1175708" y="2035117"/>
            <a:ext cx="4861367" cy="12963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2D9EB9-D8D4-4489-9B5B-E9066A2AACBC}"/>
              </a:ext>
            </a:extLst>
          </p:cNvPr>
          <p:cNvSpPr txBox="1"/>
          <p:nvPr/>
        </p:nvSpPr>
        <p:spPr>
          <a:xfrm>
            <a:off x="5494205" y="1380009"/>
            <a:ext cx="157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solidFill>
                  <a:srgbClr val="FF0000"/>
                </a:solidFill>
              </a:rPr>
              <a:t>反復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9550806-298C-660B-CD51-3ADA501E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587" y="4215630"/>
            <a:ext cx="9136975" cy="1881142"/>
          </a:xfrm>
          <a:prstGeom prst="rect">
            <a:avLst/>
          </a:prstGeom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C43DB8A1-656C-0D3B-CB8C-A666FF6D5E9C}"/>
              </a:ext>
            </a:extLst>
          </p:cNvPr>
          <p:cNvSpPr/>
          <p:nvPr/>
        </p:nvSpPr>
        <p:spPr>
          <a:xfrm>
            <a:off x="1801091" y="5156201"/>
            <a:ext cx="2867891" cy="1161472"/>
          </a:xfrm>
          <a:prstGeom prst="roundRect">
            <a:avLst/>
          </a:prstGeom>
          <a:solidFill>
            <a:srgbClr val="FF0000">
              <a:alpha val="1766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A4AC5F3C-A728-EEA9-C6A8-8B2B7349F023}"/>
              </a:ext>
            </a:extLst>
          </p:cNvPr>
          <p:cNvSpPr/>
          <p:nvPr/>
        </p:nvSpPr>
        <p:spPr>
          <a:xfrm>
            <a:off x="4405744" y="4215629"/>
            <a:ext cx="1088461" cy="83170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52F6AD7A-0A5D-675E-D083-2E628D69A1A3}"/>
              </a:ext>
            </a:extLst>
          </p:cNvPr>
          <p:cNvSpPr/>
          <p:nvPr/>
        </p:nvSpPr>
        <p:spPr>
          <a:xfrm>
            <a:off x="6037074" y="5156201"/>
            <a:ext cx="3023799" cy="1161472"/>
          </a:xfrm>
          <a:prstGeom prst="roundRect">
            <a:avLst/>
          </a:prstGeom>
          <a:solidFill>
            <a:srgbClr val="FF0000">
              <a:alpha val="1766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48669184-8531-2324-16D0-4C2ACC7C14AC}"/>
              </a:ext>
            </a:extLst>
          </p:cNvPr>
          <p:cNvSpPr/>
          <p:nvPr/>
        </p:nvSpPr>
        <p:spPr>
          <a:xfrm>
            <a:off x="8950035" y="4270064"/>
            <a:ext cx="1088461" cy="83170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矢印 14">
            <a:extLst>
              <a:ext uri="{FF2B5EF4-FFF2-40B4-BE49-F238E27FC236}">
                <a16:creationId xmlns:a16="http://schemas.microsoft.com/office/drawing/2014/main" id="{36B13A70-8E54-250F-E58C-3060B6FCC754}"/>
              </a:ext>
            </a:extLst>
          </p:cNvPr>
          <p:cNvSpPr/>
          <p:nvPr/>
        </p:nvSpPr>
        <p:spPr>
          <a:xfrm rot="4203601">
            <a:off x="3708125" y="4578445"/>
            <a:ext cx="605391" cy="62059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矢印 15">
            <a:extLst>
              <a:ext uri="{FF2B5EF4-FFF2-40B4-BE49-F238E27FC236}">
                <a16:creationId xmlns:a16="http://schemas.microsoft.com/office/drawing/2014/main" id="{5D8F4B4C-4007-81A8-5EB7-C94EDA86F06F}"/>
              </a:ext>
            </a:extLst>
          </p:cNvPr>
          <p:cNvSpPr/>
          <p:nvPr/>
        </p:nvSpPr>
        <p:spPr>
          <a:xfrm rot="4203601">
            <a:off x="8251864" y="4706581"/>
            <a:ext cx="605391" cy="62059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E509B2-DF15-9043-4412-242EA596666C}"/>
              </a:ext>
            </a:extLst>
          </p:cNvPr>
          <p:cNvSpPr txBox="1"/>
          <p:nvPr/>
        </p:nvSpPr>
        <p:spPr>
          <a:xfrm>
            <a:off x="5595350" y="3838437"/>
            <a:ext cx="354359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</a:rPr>
              <a:t>呼びかけとこたえ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050522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ja-JP" sz="3200">
                <a:solidFill>
                  <a:srgbClr val="FF0000"/>
                </a:solidFill>
              </a:rPr>
              <a:t>日本の旋律の美しさを感じ取りながら歌いましょう。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413950" y="812100"/>
            <a:ext cx="11778050" cy="12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ja-JP" sz="3200"/>
              <a:t>☆２つの旋律の違いを感じ取って</a:t>
            </a:r>
            <a:r>
              <a:rPr lang="ja-JP" altLang="en-US" sz="3200"/>
              <a:t>「子守歌」を」</a:t>
            </a:r>
            <a:r>
              <a:rPr lang="ja-JP" sz="3200"/>
              <a:t>歌いましょう。どのように歌うとよいのか、考えましょう。</a:t>
            </a:r>
            <a:endParaRPr sz="3200" dirty="0"/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gradFill>
            <a:gsLst>
              <a:gs pos="0">
                <a:srgbClr val="002D63"/>
              </a:gs>
              <a:gs pos="47000">
                <a:srgbClr val="004290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C7CED5-4F4D-013E-EAAA-0B8F1FED6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1" y="2777902"/>
            <a:ext cx="10699664" cy="8162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4E5E89-F7D4-4419-D3A8-3259ADF69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1" y="5298950"/>
            <a:ext cx="10699664" cy="8162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898992-7521-2819-988A-8559DB917DCB}"/>
              </a:ext>
            </a:extLst>
          </p:cNvPr>
          <p:cNvSpPr txBox="1"/>
          <p:nvPr/>
        </p:nvSpPr>
        <p:spPr>
          <a:xfrm>
            <a:off x="1025235" y="2422020"/>
            <a:ext cx="8771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旋律１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90FA89-15DA-FB15-1CA6-26263B6075CF}"/>
              </a:ext>
            </a:extLst>
          </p:cNvPr>
          <p:cNvSpPr txBox="1"/>
          <p:nvPr/>
        </p:nvSpPr>
        <p:spPr>
          <a:xfrm>
            <a:off x="1025235" y="4898506"/>
            <a:ext cx="8771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旋律２</a:t>
            </a: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443C6E34-E589-F46C-F8C0-F77B84ED0F55}"/>
              </a:ext>
            </a:extLst>
          </p:cNvPr>
          <p:cNvSpPr/>
          <p:nvPr/>
        </p:nvSpPr>
        <p:spPr>
          <a:xfrm>
            <a:off x="7635710" y="1559050"/>
            <a:ext cx="4350159" cy="13292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どんな時に歌うのかな？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9224712-EFFC-5D6E-1968-C0F155354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15" y="3858683"/>
            <a:ext cx="6477000" cy="4699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6E2DC0-E1C0-15AB-0BB0-E9652413C3DC}"/>
              </a:ext>
            </a:extLst>
          </p:cNvPr>
          <p:cNvSpPr txBox="1"/>
          <p:nvPr/>
        </p:nvSpPr>
        <p:spPr>
          <a:xfrm>
            <a:off x="6539345" y="434930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これを繰り返して伴奏に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360000" y="65700"/>
            <a:ext cx="11775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ja-JP" sz="3600">
                <a:solidFill>
                  <a:srgbClr val="FF0000"/>
                </a:solidFill>
              </a:rPr>
              <a:t>音楽の特徴を感じ取りながら日本の民謡を聴きましょう。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360000" y="738900"/>
            <a:ext cx="6993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</a:pPr>
            <a:r>
              <a:rPr lang="ja-JP"/>
              <a:t>☆リズムに気を付けて2つの民謡を聴き比べましょう。</a:t>
            </a:r>
            <a:endParaRPr dirty="0"/>
          </a:p>
        </p:txBody>
      </p: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gradFill>
            <a:gsLst>
              <a:gs pos="0">
                <a:srgbClr val="002D63"/>
              </a:gs>
              <a:gs pos="47000">
                <a:srgbClr val="004290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75" y="1885011"/>
            <a:ext cx="11700925" cy="8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5A2CB0-93DD-921A-831D-4315188D4001}"/>
              </a:ext>
            </a:extLst>
          </p:cNvPr>
          <p:cNvSpPr txBox="1"/>
          <p:nvPr/>
        </p:nvSpPr>
        <p:spPr>
          <a:xfrm>
            <a:off x="858982" y="1482436"/>
            <a:ext cx="13388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ソーラン節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481859-6760-FB7B-96E0-8ECC5C48F328}"/>
              </a:ext>
            </a:extLst>
          </p:cNvPr>
          <p:cNvSpPr txBox="1"/>
          <p:nvPr/>
        </p:nvSpPr>
        <p:spPr>
          <a:xfrm>
            <a:off x="734291" y="3626521"/>
            <a:ext cx="180049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かりぼし切り歌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C205D656-7192-C064-5AA9-1EB82B00D4A5}"/>
              </a:ext>
            </a:extLst>
          </p:cNvPr>
          <p:cNvSpPr/>
          <p:nvPr/>
        </p:nvSpPr>
        <p:spPr>
          <a:xfrm>
            <a:off x="6435523" y="2035117"/>
            <a:ext cx="5301205" cy="7694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7474E9F6-3DEC-61B9-086F-581049DBA223}"/>
              </a:ext>
            </a:extLst>
          </p:cNvPr>
          <p:cNvSpPr/>
          <p:nvPr/>
        </p:nvSpPr>
        <p:spPr>
          <a:xfrm>
            <a:off x="1006997" y="2035118"/>
            <a:ext cx="5185459" cy="7694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D15B13-ACB7-DFF4-65EA-36FE8366F51E}"/>
              </a:ext>
            </a:extLst>
          </p:cNvPr>
          <p:cNvSpPr txBox="1"/>
          <p:nvPr/>
        </p:nvSpPr>
        <p:spPr>
          <a:xfrm>
            <a:off x="5494205" y="1380009"/>
            <a:ext cx="15708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solidFill>
                  <a:srgbClr val="FF0000"/>
                </a:solidFill>
              </a:rPr>
              <a:t>反復</a:t>
            </a: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11C6C3D3-3FD9-359E-EFBF-06D605263C0A}"/>
              </a:ext>
            </a:extLst>
          </p:cNvPr>
          <p:cNvSpPr/>
          <p:nvPr/>
        </p:nvSpPr>
        <p:spPr>
          <a:xfrm>
            <a:off x="3856500" y="3331220"/>
            <a:ext cx="4350159" cy="13292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手拍子をしながら</a:t>
            </a:r>
            <a:endParaRPr kumimoji="1" lang="en-US" altLang="ja-JP" dirty="0"/>
          </a:p>
          <a:p>
            <a:pPr algn="ctr"/>
            <a:r>
              <a:rPr kumimoji="1" lang="ja-JP" altLang="en-US"/>
              <a:t>聴いてみましょう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283800" y="207600"/>
            <a:ext cx="10505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ja-JP" sz="3700" b="1">
                <a:solidFill>
                  <a:srgbClr val="FF0000"/>
                </a:solidFill>
              </a:rPr>
              <a:t>日本の音階を使って旋律をつくりましょう。</a:t>
            </a:r>
            <a:endParaRPr sz="3700" b="1">
              <a:solidFill>
                <a:srgbClr val="FF0000"/>
              </a:solidFill>
            </a:endParaRPr>
          </a:p>
        </p:txBody>
      </p:sp>
      <p:sp>
        <p:nvSpPr>
          <p:cNvPr id="199" name="Google Shape;19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gradFill>
            <a:gsLst>
              <a:gs pos="0">
                <a:srgbClr val="002D63"/>
              </a:gs>
              <a:gs pos="47000">
                <a:srgbClr val="004290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E8CD5B-8F7C-827F-3C82-04B94261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8" y="1153929"/>
            <a:ext cx="10616427" cy="809913"/>
          </a:xfrm>
          <a:prstGeom prst="rect">
            <a:avLst/>
          </a:prstGeom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105F2CC-C424-77EE-143A-D4D91439E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03104"/>
              </p:ext>
            </p:extLst>
          </p:nvPr>
        </p:nvGraphicFramePr>
        <p:xfrm>
          <a:off x="283800" y="2909456"/>
          <a:ext cx="11631110" cy="1399308"/>
        </p:xfrm>
        <a:graphic>
          <a:graphicData uri="http://schemas.openxmlformats.org/drawingml/2006/table">
            <a:tbl>
              <a:tblPr firstRow="1" bandRow="1">
                <a:tableStyleId>{5B9454D1-5A97-4A83-AF80-4E5CDEADEBD5}</a:tableStyleId>
              </a:tblPr>
              <a:tblGrid>
                <a:gridCol w="2326222">
                  <a:extLst>
                    <a:ext uri="{9D8B030D-6E8A-4147-A177-3AD203B41FA5}">
                      <a16:colId xmlns:a16="http://schemas.microsoft.com/office/drawing/2014/main" val="3626008619"/>
                    </a:ext>
                  </a:extLst>
                </a:gridCol>
                <a:gridCol w="2326222">
                  <a:extLst>
                    <a:ext uri="{9D8B030D-6E8A-4147-A177-3AD203B41FA5}">
                      <a16:colId xmlns:a16="http://schemas.microsoft.com/office/drawing/2014/main" val="4253404203"/>
                    </a:ext>
                  </a:extLst>
                </a:gridCol>
                <a:gridCol w="2326222">
                  <a:extLst>
                    <a:ext uri="{9D8B030D-6E8A-4147-A177-3AD203B41FA5}">
                      <a16:colId xmlns:a16="http://schemas.microsoft.com/office/drawing/2014/main" val="1155694271"/>
                    </a:ext>
                  </a:extLst>
                </a:gridCol>
                <a:gridCol w="2326222">
                  <a:extLst>
                    <a:ext uri="{9D8B030D-6E8A-4147-A177-3AD203B41FA5}">
                      <a16:colId xmlns:a16="http://schemas.microsoft.com/office/drawing/2014/main" val="2462423572"/>
                    </a:ext>
                  </a:extLst>
                </a:gridCol>
                <a:gridCol w="2326222">
                  <a:extLst>
                    <a:ext uri="{9D8B030D-6E8A-4147-A177-3AD203B41FA5}">
                      <a16:colId xmlns:a16="http://schemas.microsoft.com/office/drawing/2014/main" val="3730122754"/>
                    </a:ext>
                  </a:extLst>
                </a:gridCol>
              </a:tblGrid>
              <a:tr h="1399308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音の高さが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あまり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変わらない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上がっていく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下がっていく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下がってから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上がる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endParaRPr kumimoji="1" lang="ja-JP" altLang="en-US" sz="240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上がってから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下がる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252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210725" y="207600"/>
            <a:ext cx="10505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ja-JP" sz="3700" b="1">
                <a:solidFill>
                  <a:srgbClr val="FF0000"/>
                </a:solidFill>
              </a:rPr>
              <a:t>日本の音階を使って旋律をつくりましょう。</a:t>
            </a:r>
            <a:endParaRPr sz="3700" b="1">
              <a:solidFill>
                <a:srgbClr val="FF0000"/>
              </a:solidFill>
            </a:endParaRPr>
          </a:p>
        </p:txBody>
      </p:sp>
      <p:sp>
        <p:nvSpPr>
          <p:cNvPr id="207" name="Google Shape;20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gradFill>
            <a:gsLst>
              <a:gs pos="0">
                <a:srgbClr val="002D63"/>
              </a:gs>
              <a:gs pos="47000">
                <a:srgbClr val="004290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130349" y="1498017"/>
            <a:ext cx="10505099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100"/>
              <a:t>①  8拍の</a:t>
            </a:r>
            <a:r>
              <a:rPr lang="ja-JP" altLang="en-US" sz="4100"/>
              <a:t>旋律の</a:t>
            </a:r>
            <a:r>
              <a:rPr lang="ja-JP" sz="4100"/>
              <a:t>まねっこをする</a:t>
            </a:r>
            <a:endParaRPr sz="4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100"/>
              <a:t>②  8拍の「</a:t>
            </a:r>
            <a:r>
              <a:rPr lang="ja-JP" altLang="en-US" sz="4100"/>
              <a:t>こた</a:t>
            </a:r>
            <a:r>
              <a:rPr lang="ja-JP" sz="4100"/>
              <a:t>え」を</a:t>
            </a:r>
            <a:r>
              <a:rPr lang="ja-JP" altLang="en-US" sz="4100"/>
              <a:t>つくって演奏</a:t>
            </a:r>
            <a:r>
              <a:rPr lang="ja-JP" sz="4100"/>
              <a:t>する</a:t>
            </a:r>
            <a:endParaRPr sz="4100" dirty="0"/>
          </a:p>
        </p:txBody>
      </p:sp>
      <p:sp>
        <p:nvSpPr>
          <p:cNvPr id="211" name="Google Shape;211;p23"/>
          <p:cNvSpPr txBox="1"/>
          <p:nvPr/>
        </p:nvSpPr>
        <p:spPr>
          <a:xfrm>
            <a:off x="354340" y="787125"/>
            <a:ext cx="2798045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100"/>
              <a:t>つくる練習</a:t>
            </a:r>
            <a:endParaRPr sz="4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100"/>
              <a:t>　</a:t>
            </a:r>
            <a:endParaRPr sz="41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BD421D-7CCD-BCAF-0F9B-B606DBED8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950" y="787125"/>
            <a:ext cx="6159500" cy="469900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64EAAE9-E3BC-D2EF-BC65-D20014119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67433"/>
              </p:ext>
            </p:extLst>
          </p:nvPr>
        </p:nvGraphicFramePr>
        <p:xfrm>
          <a:off x="354340" y="3976221"/>
          <a:ext cx="11631110" cy="1399308"/>
        </p:xfrm>
        <a:graphic>
          <a:graphicData uri="http://schemas.openxmlformats.org/drawingml/2006/table">
            <a:tbl>
              <a:tblPr firstRow="1" bandRow="1">
                <a:tableStyleId>{5B9454D1-5A97-4A83-AF80-4E5CDEADEBD5}</a:tableStyleId>
              </a:tblPr>
              <a:tblGrid>
                <a:gridCol w="2326222">
                  <a:extLst>
                    <a:ext uri="{9D8B030D-6E8A-4147-A177-3AD203B41FA5}">
                      <a16:colId xmlns:a16="http://schemas.microsoft.com/office/drawing/2014/main" val="1189837831"/>
                    </a:ext>
                  </a:extLst>
                </a:gridCol>
                <a:gridCol w="2326222">
                  <a:extLst>
                    <a:ext uri="{9D8B030D-6E8A-4147-A177-3AD203B41FA5}">
                      <a16:colId xmlns:a16="http://schemas.microsoft.com/office/drawing/2014/main" val="839959997"/>
                    </a:ext>
                  </a:extLst>
                </a:gridCol>
                <a:gridCol w="2326222">
                  <a:extLst>
                    <a:ext uri="{9D8B030D-6E8A-4147-A177-3AD203B41FA5}">
                      <a16:colId xmlns:a16="http://schemas.microsoft.com/office/drawing/2014/main" val="3386609281"/>
                    </a:ext>
                  </a:extLst>
                </a:gridCol>
                <a:gridCol w="2326222">
                  <a:extLst>
                    <a:ext uri="{9D8B030D-6E8A-4147-A177-3AD203B41FA5}">
                      <a16:colId xmlns:a16="http://schemas.microsoft.com/office/drawing/2014/main" val="741450374"/>
                    </a:ext>
                  </a:extLst>
                </a:gridCol>
                <a:gridCol w="2326222">
                  <a:extLst>
                    <a:ext uri="{9D8B030D-6E8A-4147-A177-3AD203B41FA5}">
                      <a16:colId xmlns:a16="http://schemas.microsoft.com/office/drawing/2014/main" val="1108281303"/>
                    </a:ext>
                  </a:extLst>
                </a:gridCol>
              </a:tblGrid>
              <a:tr h="1399308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音の高さが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あまり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変わらない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上がっていく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下がっていく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下がってから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上がる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endParaRPr kumimoji="1" lang="ja-JP" altLang="en-US" sz="240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上がってから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下がる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891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0505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ja-JP">
                <a:latin typeface="Arial"/>
                <a:ea typeface="Arial"/>
                <a:cs typeface="Arial"/>
                <a:sym typeface="Arial"/>
              </a:rPr>
              <a:t>日本の音階をつかって演奏しよう。</a:t>
            </a: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gradFill>
            <a:gsLst>
              <a:gs pos="0">
                <a:srgbClr val="002D63"/>
              </a:gs>
              <a:gs pos="47000">
                <a:srgbClr val="004290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569344" y="2524664"/>
            <a:ext cx="1118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旋律をつなげて一曲にまとめましょう。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360006" y="3574975"/>
            <a:ext cx="1282200" cy="5232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みんな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1642200" y="3574975"/>
            <a:ext cx="1282200" cy="52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Ａさん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2874606" y="3574975"/>
            <a:ext cx="1282200" cy="5232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みんな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4156800" y="3574975"/>
            <a:ext cx="1282200" cy="52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Ｂさん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5389206" y="3574975"/>
            <a:ext cx="1282200" cy="5232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みんな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6671400" y="3574975"/>
            <a:ext cx="1282200" cy="52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Ｃさん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7919556" y="3574975"/>
            <a:ext cx="1282200" cy="5232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みんな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9109800" y="3574975"/>
            <a:ext cx="1282200" cy="52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Ｄさん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360006" y="4108375"/>
            <a:ext cx="1282200" cy="52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Ｅさん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1642200" y="4108375"/>
            <a:ext cx="1282200" cy="52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2874606" y="4108375"/>
            <a:ext cx="1282200" cy="52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4156800" y="4108375"/>
            <a:ext cx="1282200" cy="52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5389206" y="4108375"/>
            <a:ext cx="1282200" cy="52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6671400" y="4108375"/>
            <a:ext cx="1282200" cy="52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7919556" y="4108375"/>
            <a:ext cx="1282200" cy="52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9109800" y="4108375"/>
            <a:ext cx="1282200" cy="52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さん</a:t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7439175" y="2117875"/>
            <a:ext cx="4649400" cy="1336800"/>
          </a:xfrm>
          <a:prstGeom prst="wedgeEllipseCallout">
            <a:avLst>
              <a:gd name="adj1" fmla="val -31875"/>
              <a:gd name="adj2" fmla="val 611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/>
              <a:t>みんなでつくった</a:t>
            </a:r>
            <a:endParaRPr lang="en-US" altLang="ja-JP"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/>
              <a:t>「呼びかけ」の旋律</a:t>
            </a:r>
            <a:endParaRPr sz="2400" b="1" dirty="0"/>
          </a:p>
        </p:txBody>
      </p:sp>
      <p:sp>
        <p:nvSpPr>
          <p:cNvPr id="237" name="Google Shape;237;p24"/>
          <p:cNvSpPr/>
          <p:nvPr/>
        </p:nvSpPr>
        <p:spPr>
          <a:xfrm>
            <a:off x="2013525" y="4827500"/>
            <a:ext cx="3704100" cy="1754400"/>
          </a:xfrm>
          <a:prstGeom prst="wedgeEllipseCallout">
            <a:avLst>
              <a:gd name="adj1" fmla="val -93366"/>
              <a:gd name="adj2" fmla="val -7309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500" b="1"/>
              <a:t>拍がとりやすい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500" b="1"/>
              <a:t>反復する伴奏となる旋律</a:t>
            </a:r>
            <a:endParaRPr sz="2500" b="1"/>
          </a:p>
        </p:txBody>
      </p:sp>
      <p:sp>
        <p:nvSpPr>
          <p:cNvPr id="238" name="Google Shape;238;p24"/>
          <p:cNvSpPr/>
          <p:nvPr/>
        </p:nvSpPr>
        <p:spPr>
          <a:xfrm>
            <a:off x="5732100" y="4641775"/>
            <a:ext cx="5862300" cy="2190300"/>
          </a:xfrm>
          <a:prstGeom prst="wedgeEllipseCallout">
            <a:avLst>
              <a:gd name="adj1" fmla="val -13820"/>
              <a:gd name="adj2" fmla="val -7573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/>
              <a:t>「呼びかけ」に対する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/>
              <a:t>「こたえ」の旋律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/>
              <a:t>16拍で一人一人がつくる</a:t>
            </a:r>
            <a:endParaRPr sz="2800" b="1"/>
          </a:p>
        </p:txBody>
      </p:sp>
      <p:sp>
        <p:nvSpPr>
          <p:cNvPr id="239" name="Google Shape;239;p24"/>
          <p:cNvSpPr/>
          <p:nvPr/>
        </p:nvSpPr>
        <p:spPr>
          <a:xfrm>
            <a:off x="1156375" y="1750625"/>
            <a:ext cx="1590000" cy="36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8EC62B-F641-9E6E-1B72-DDF30145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674" y="1109325"/>
            <a:ext cx="10601169" cy="808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249</Words>
  <Application>Microsoft Macintosh PowerPoint</Application>
  <PresentationFormat>ワイド画面</PresentationFormat>
  <Paragraphs>72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HGMaruGothicMPRO</vt:lpstr>
      <vt:lpstr>游ゴシック</vt:lpstr>
      <vt:lpstr>游ゴシック Light</vt:lpstr>
      <vt:lpstr>Arial</vt:lpstr>
      <vt:lpstr>Lucida Sans</vt:lpstr>
      <vt:lpstr>Office テーマ</vt:lpstr>
      <vt:lpstr>春の海</vt:lpstr>
      <vt:lpstr>日本の旋律の美しさを感じ取りながら歌いましょう。</vt:lpstr>
      <vt:lpstr>音楽の特徴を感じ取りながら日本の民謡を聴きましょう。</vt:lpstr>
      <vt:lpstr>日本の音階を使って旋律をつくりましょう。</vt:lpstr>
      <vt:lpstr>日本の音階を使って旋律をつくりましょう。</vt:lpstr>
      <vt:lpstr>日本の音階をつかって演奏しよう。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日本の音楽に 　　親しもう</dc:title>
  <cp:lastModifiedBy>研究部</cp:lastModifiedBy>
  <cp:revision>4</cp:revision>
  <cp:lastPrinted>2023-11-12T07:51:41Z</cp:lastPrinted>
  <dcterms:modified xsi:type="dcterms:W3CDTF">2023-11-12T13:35:41Z</dcterms:modified>
</cp:coreProperties>
</file>