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84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2"/>
  </p:normalViewPr>
  <p:slideViewPr>
    <p:cSldViewPr snapToGrid="0">
      <p:cViewPr varScale="1">
        <p:scale>
          <a:sx n="81" d="100"/>
          <a:sy n="8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セキネ カブト" userId="51748a526f60183b" providerId="LiveId" clId="{CCCEE409-3303-41B0-91C1-B6A3810B92FB}"/>
    <pc:docChg chg="modSld">
      <pc:chgData name="セキネ カブト" userId="51748a526f60183b" providerId="LiveId" clId="{CCCEE409-3303-41B0-91C1-B6A3810B92FB}" dt="2023-08-22T02:08:17.898" v="3" actId="1035"/>
      <pc:docMkLst>
        <pc:docMk/>
      </pc:docMkLst>
      <pc:sldChg chg="modSp mod">
        <pc:chgData name="セキネ カブト" userId="51748a526f60183b" providerId="LiveId" clId="{CCCEE409-3303-41B0-91C1-B6A3810B92FB}" dt="2023-08-22T02:08:17.898" v="3" actId="1035"/>
        <pc:sldMkLst>
          <pc:docMk/>
          <pc:sldMk cId="0" sldId="267"/>
        </pc:sldMkLst>
        <pc:spChg chg="mod">
          <ac:chgData name="セキネ カブト" userId="51748a526f60183b" providerId="LiveId" clId="{CCCEE409-3303-41B0-91C1-B6A3810B92FB}" dt="2023-08-22T02:08:17.898" v="3" actId="1035"/>
          <ac:spMkLst>
            <pc:docMk/>
            <pc:sldMk cId="0" sldId="267"/>
            <ac:spMk id="2" creationId="{91D79954-C95E-D5A4-40EB-2F3921819F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a3c7d185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a3c7d185d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a3c7d185d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a3c7d185d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a3c7d185d8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a3c7d185d8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a3c7d185d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a3c7d185d8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a3c7d185d8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85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D402F-6B07-68F5-8540-E676D3880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EFB9BB-F405-A02F-4010-D4EF5B80E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FAEA51-C27C-0BAD-668B-C8C55C11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F872A5-9123-7457-67EE-1AAC063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D4144-BAFD-2B75-1AD6-3C8DB588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5928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1A115-6CB8-543F-7264-F6ECC09F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B3FCF4-901E-37D1-C5AD-B8550077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9A8E76-9E84-D775-84F8-9BF94ABE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F70E5F-1CBD-F1A1-B41D-E28A92A1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8B063-922C-8439-DAFD-C170D69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44217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0AE5C6A-F273-08A2-9673-235613953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AB3B25-7D0D-0F8B-C32A-5732FF5B8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014B79-50B0-3DA5-5495-48E8CA6E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D47D39-7EA1-6F00-5EAB-2700FC48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47AD00-BF3D-550B-090A-5D53B044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10213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92275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11529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5369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30793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24459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36179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2234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4973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2D689-5B33-C0C7-0B2D-DFEB0CD6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6C0787-4DF6-2D09-3C71-21B03918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A3FF86-8130-E275-C7CB-BE364F8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32AE2B-3B77-8F7C-4D01-ABDC810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D6DBE8-7092-9D3C-4ABE-34F9C6F2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00362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885581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083083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5794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4C898-A517-CEA0-2FAA-E2251ED7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82A839-0ED0-C39A-C0B4-5E4F8E3C2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E1B08-5B97-19CE-426C-B70299E8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770D5-8894-5C62-5589-271F3517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2E5E5B-92E6-BD98-E942-7E1DC2F9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18488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32C86-9FCB-D937-25F0-A686B487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0165F0-6762-FA50-5616-11222E88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C42A58-B350-5980-E6FA-808F4C14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BE7D9C-FC6B-E053-2B22-1AE03E3E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1FAF2E-A3AD-82D6-7670-0DD80145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06AD6-9CCB-BF64-F4A1-C472CF07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4369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20054-125D-D29C-E29A-54643C9E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CD0E40-3EB7-6D81-BBAE-3B937346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89E0A8-523D-4FEC-18C9-D336DB2B0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6D9EAC3-7760-F0E0-4F38-F6A6A6D3E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0A1248-8C8D-7AFA-AC68-A00E3D818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B121A44-0790-27D2-167E-9D2CEC8A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ED0610-C73A-AFE5-98DD-F890C812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8423DE-6574-7125-B748-66E7F830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8206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3BDD7-70A4-340E-6458-42E95F97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BBBF47-DA79-EA65-0487-0E77E5D7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8DCFD3-F18C-2982-3CAC-33D6FDCD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1DE629-827A-A932-E228-404598F4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23203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3E0DD3-B364-2C5A-4DE7-B2CEBD88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33E3F6-4A59-0A0F-CDA2-035A34E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A5ADD-10ED-D3EF-6505-62740CAD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58320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4859D8-571E-4B77-29C2-A1E54823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3349BC-092D-888E-996F-A3FEE7C3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560CCF-8C8C-D242-0ACE-7BAA09201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EE264-6618-1993-FCDD-2FC6BF31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8A483D-B0DF-CC9C-9016-42D16D96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205789-9DF8-05DB-CB7C-4876731C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814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AA64C-780E-76E7-F78A-2BEFF194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3C9712-0CD3-FA16-85B5-3B3A3A216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1D87A6-15D0-C307-E124-3E2D553F1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814525-E34C-81F6-F859-1F70FD96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3F2464-DC24-05F7-BF23-1CBA8083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21CE3B-388E-3E2D-FC54-4C3BB9F0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2146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88AE15-8B57-08AB-1594-05F3E00B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641A3D-F86A-393D-1450-23E00751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9F2689-E1C9-6703-3C32-AD06EC8C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28FB4F-EE82-1C53-C183-16A78895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74EEA-888D-7EEF-626B-431F5631C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752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18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91766" y="132786"/>
            <a:ext cx="7579017" cy="799800"/>
          </a:xfrm>
          <a:prstGeom prst="rect">
            <a:avLst/>
          </a:prstGeom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皮がはってある楽器　</a:t>
            </a:r>
            <a:endParaRPr dirty="0"/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676" y="998401"/>
            <a:ext cx="3202629" cy="233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584" y="998401"/>
            <a:ext cx="1887110" cy="256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0188" y="305701"/>
            <a:ext cx="2500046" cy="3253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/>
        </p:nvSpPr>
        <p:spPr>
          <a:xfrm>
            <a:off x="4498141" y="3327170"/>
            <a:ext cx="1628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tx1"/>
                </a:solidFill>
                <a:latin typeface="MS PGothic"/>
                <a:ea typeface="MS PGothic"/>
                <a:cs typeface="MS PGothic"/>
                <a:sym typeface="MS PGothic"/>
              </a:rPr>
              <a:t>ボンゴ</a:t>
            </a:r>
            <a:endParaRPr sz="4000" b="1" dirty="0">
              <a:solidFill>
                <a:schemeClr val="tx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7555149" y="3647084"/>
            <a:ext cx="148597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tx1"/>
                </a:solidFill>
                <a:latin typeface="MS PGothic"/>
                <a:ea typeface="MS PGothic"/>
                <a:cs typeface="MS PGothic"/>
                <a:sym typeface="MS PGothic"/>
              </a:rPr>
              <a:t>タム</a:t>
            </a:r>
            <a:endParaRPr sz="4000" b="1" dirty="0">
              <a:solidFill>
                <a:schemeClr val="tx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9695289" y="3514206"/>
            <a:ext cx="215162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tx1"/>
                </a:solidFill>
                <a:latin typeface="MS PGothic"/>
                <a:ea typeface="MS PGothic"/>
                <a:cs typeface="MS PGothic"/>
                <a:sym typeface="MS PGothic"/>
              </a:rPr>
              <a:t>ジャンベ</a:t>
            </a:r>
            <a:endParaRPr sz="4000" b="1" dirty="0">
              <a:solidFill>
                <a:schemeClr val="tx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6">
            <a:alphaModFix/>
          </a:blip>
          <a:srcRect l="15396" t="4491" r="43523" b="64799"/>
          <a:stretch/>
        </p:blipFill>
        <p:spPr>
          <a:xfrm rot="-5400000">
            <a:off x="390049" y="1004737"/>
            <a:ext cx="2471867" cy="2327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0;p14">
            <a:extLst>
              <a:ext uri="{FF2B5EF4-FFF2-40B4-BE49-F238E27FC236}">
                <a16:creationId xmlns:a16="http://schemas.microsoft.com/office/drawing/2014/main" id="{C4429DFD-155E-3946-CDD0-04888DA8F0AB}"/>
              </a:ext>
            </a:extLst>
          </p:cNvPr>
          <p:cNvSpPr txBox="1"/>
          <p:nvPr/>
        </p:nvSpPr>
        <p:spPr>
          <a:xfrm>
            <a:off x="425358" y="3432766"/>
            <a:ext cx="27475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000" b="1">
                <a:solidFill>
                  <a:schemeClr val="tx1"/>
                </a:solidFill>
                <a:latin typeface="MS PGothic"/>
                <a:ea typeface="MS PGothic"/>
                <a:cs typeface="MS PGothic"/>
                <a:sym typeface="MS PGothic"/>
              </a:rPr>
              <a:t>タンブリン</a:t>
            </a:r>
            <a:endParaRPr sz="4000" b="1" dirty="0">
              <a:solidFill>
                <a:schemeClr val="tx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1004569" y="0"/>
            <a:ext cx="7313400" cy="1219200"/>
          </a:xfrm>
          <a:prstGeom prst="rect">
            <a:avLst/>
          </a:prstGeom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木でできた楽器</a:t>
            </a:r>
            <a:endParaRPr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63" y="961371"/>
            <a:ext cx="42291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529" y="3262147"/>
            <a:ext cx="2607521" cy="3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2125" y="1885996"/>
            <a:ext cx="3536148" cy="471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0400" y="2505075"/>
            <a:ext cx="3096826" cy="412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382309" y="2547284"/>
            <a:ext cx="427896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bg1"/>
                </a:solidFill>
                <a:latin typeface="MS PGothic"/>
                <a:ea typeface="MS PGothic"/>
                <a:cs typeface="MS PGothic"/>
                <a:sym typeface="MS PGothic"/>
              </a:rPr>
              <a:t>テンプルブロック</a:t>
            </a:r>
            <a:endParaRPr sz="4000" b="1" dirty="0">
              <a:solidFill>
                <a:schemeClr val="bg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2239987" y="5701074"/>
            <a:ext cx="260752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bg1"/>
                </a:solidFill>
                <a:latin typeface="MS PGothic"/>
                <a:ea typeface="MS PGothic"/>
                <a:cs typeface="MS PGothic"/>
                <a:sym typeface="MS PGothic"/>
              </a:rPr>
              <a:t>ウッドブロック</a:t>
            </a:r>
            <a:endParaRPr sz="3200" b="1" dirty="0">
              <a:solidFill>
                <a:schemeClr val="bg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6297410" y="4569625"/>
            <a:ext cx="184379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 b="1">
                <a:solidFill>
                  <a:schemeClr val="bg1"/>
                </a:solidFill>
                <a:latin typeface="MS PGothic"/>
                <a:ea typeface="MS PGothic"/>
                <a:cs typeface="MS PGothic"/>
                <a:sym typeface="MS PGothic"/>
              </a:rPr>
              <a:t>ギロ</a:t>
            </a:r>
            <a:endParaRPr sz="4400" b="1" dirty="0">
              <a:solidFill>
                <a:schemeClr val="bg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9356387" y="5772432"/>
            <a:ext cx="255678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 b="1">
                <a:solidFill>
                  <a:schemeClr val="bg1"/>
                </a:solidFill>
                <a:latin typeface="MS PGothic"/>
                <a:ea typeface="MS PGothic"/>
                <a:cs typeface="MS PGothic"/>
                <a:sym typeface="MS PGothic"/>
              </a:rPr>
              <a:t>マラカス</a:t>
            </a:r>
            <a:endParaRPr sz="4400" b="1" dirty="0">
              <a:solidFill>
                <a:schemeClr val="bg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214298" y="-174150"/>
            <a:ext cx="4904400" cy="1219200"/>
          </a:xfrm>
          <a:prstGeom prst="rect">
            <a:avLst/>
          </a:prstGeom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金属の楽器</a:t>
            </a:r>
            <a:endParaRPr dirty="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75" y="1178246"/>
            <a:ext cx="3172500" cy="237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13062" y="288215"/>
            <a:ext cx="5585898" cy="74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715825" y="2736300"/>
            <a:ext cx="21702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シンバル</a:t>
            </a:r>
            <a:endParaRPr sz="3300" b="1" dirty="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3154225" y="1388500"/>
            <a:ext cx="21702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アゴゴベル</a:t>
            </a:r>
            <a:endParaRPr sz="3300" b="1" dirty="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886025" y="5226845"/>
            <a:ext cx="39006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フィンガーシンバル</a:t>
            </a:r>
            <a:endParaRPr sz="33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7019329" y="5268666"/>
            <a:ext cx="39006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エナジーチャイム</a:t>
            </a:r>
            <a:endParaRPr sz="33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7034150" y="1219200"/>
            <a:ext cx="10812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すず</a:t>
            </a:r>
            <a:endParaRPr sz="33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9272525" y="885825"/>
            <a:ext cx="18861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カウベル</a:t>
            </a:r>
            <a:endParaRPr sz="3300" b="1" dirty="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5238675" y="485550"/>
            <a:ext cx="27765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300" b="1">
                <a:latin typeface="MS PGothic"/>
                <a:ea typeface="MS PGothic"/>
                <a:cs typeface="MS PGothic"/>
                <a:sym typeface="MS PGothic"/>
              </a:rPr>
              <a:t>トライアングル</a:t>
            </a:r>
            <a:endParaRPr sz="3300" b="1" dirty="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762431" y="229687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altLang="ja-JP" dirty="0"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lang="ja-JP" alt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-JP">
                <a:latin typeface="Arial"/>
                <a:ea typeface="Arial"/>
                <a:cs typeface="Arial"/>
                <a:sym typeface="Arial"/>
              </a:rPr>
              <a:t>音</a:t>
            </a:r>
            <a:r>
              <a:rPr lang="ja-JP" altLang="en-US">
                <a:latin typeface="Arial"/>
                <a:ea typeface="Arial"/>
                <a:cs typeface="Arial"/>
                <a:sym typeface="Arial"/>
              </a:rPr>
              <a:t>探し</a:t>
            </a:r>
            <a:r>
              <a:rPr lang="ja-JP">
                <a:latin typeface="Arial"/>
                <a:ea typeface="Arial"/>
                <a:cs typeface="Arial"/>
                <a:sym typeface="Arial"/>
              </a:rPr>
              <a:t>をしよう　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まずは一人で。</a:t>
            </a:r>
            <a:endParaRPr dirty="0"/>
          </a:p>
        </p:txBody>
      </p:sp>
      <p:sp>
        <p:nvSpPr>
          <p:cNvPr id="171" name="Google Shape;171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0" lvl="0" indent="0" algn="l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b="1"/>
          </a:p>
          <a:p>
            <a:pPr marL="0" lvl="0" indent="0" algn="l" rtl="0">
              <a:lnSpc>
                <a:spcPct val="11299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br>
              <a:rPr lang="ja-JP"/>
            </a:b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1752754" y="2953555"/>
            <a:ext cx="72615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7406341" y="1506742"/>
            <a:ext cx="4316518" cy="2731448"/>
          </a:xfrm>
          <a:prstGeom prst="wedgeRoundRectCallout">
            <a:avLst>
              <a:gd name="adj1" fmla="val -62893"/>
              <a:gd name="adj2" fmla="val 65577"/>
              <a:gd name="adj3" fmla="val 16667"/>
            </a:avLst>
          </a:prstGeom>
          <a:solidFill>
            <a:srgbClr val="FFC000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工夫のポイント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強さ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たたく場所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ひびきの長さ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7782636" y="4857172"/>
            <a:ext cx="3571164" cy="16491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何を工夫したのか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変えたことによって音が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どのように変わったのか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説明しよう。</a:t>
            </a:r>
            <a:endParaRPr dirty="0"/>
          </a:p>
        </p:txBody>
      </p:sp>
      <p:sp>
        <p:nvSpPr>
          <p:cNvPr id="176" name="Google Shape;176;p17"/>
          <p:cNvSpPr/>
          <p:nvPr/>
        </p:nvSpPr>
        <p:spPr>
          <a:xfrm>
            <a:off x="469141" y="3429000"/>
            <a:ext cx="3571164" cy="16491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動画</a:t>
            </a:r>
            <a:r>
              <a:rPr lang="ja-JP" altLang="en-US" sz="3600" b="1">
                <a:solidFill>
                  <a:schemeClr val="bg1"/>
                </a:solidFill>
              </a:rPr>
              <a:t>で</a:t>
            </a:r>
            <a:r>
              <a:rPr lang="ja-JP"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提出</a:t>
            </a:r>
            <a:endParaRPr sz="24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いい音みつけて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しょうかいしよう！</a:t>
            </a:r>
            <a:endParaRPr dirty="0"/>
          </a:p>
        </p:txBody>
      </p:sp>
      <p:pic>
        <p:nvPicPr>
          <p:cNvPr id="3" name="グラフィックス 2" descr="天使の顔 (塗りつぶし) 単色塗りつぶし">
            <a:extLst>
              <a:ext uri="{FF2B5EF4-FFF2-40B4-BE49-F238E27FC236}">
                <a16:creationId xmlns:a16="http://schemas.microsoft.com/office/drawing/2014/main" id="{D67A8C9A-B522-F00E-5F7A-C4D7CC960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0305" y="3240145"/>
            <a:ext cx="2667471" cy="266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>
                <a:latin typeface="Arial"/>
                <a:ea typeface="Arial"/>
                <a:cs typeface="Arial"/>
                <a:sym typeface="Arial"/>
              </a:rPr>
              <a:t>まほうの音楽のながれ</a:t>
            </a:r>
            <a:endParaRPr dirty="0"/>
          </a:p>
        </p:txBody>
      </p:sp>
      <p:sp>
        <p:nvSpPr>
          <p:cNvPr id="186" name="Google Shape;186;p18"/>
          <p:cNvSpPr/>
          <p:nvPr/>
        </p:nvSpPr>
        <p:spPr>
          <a:xfrm>
            <a:off x="1504949" y="1929788"/>
            <a:ext cx="8420100" cy="4082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C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A94C2BE-1924-8BFF-36D1-F205DBBA1C47}"/>
              </a:ext>
            </a:extLst>
          </p:cNvPr>
          <p:cNvGrpSpPr/>
          <p:nvPr/>
        </p:nvGrpSpPr>
        <p:grpSpPr>
          <a:xfrm>
            <a:off x="835521" y="3154410"/>
            <a:ext cx="4705350" cy="1632830"/>
            <a:chOff x="835521" y="3154410"/>
            <a:chExt cx="4705350" cy="1632830"/>
          </a:xfrm>
        </p:grpSpPr>
        <p:sp>
          <p:nvSpPr>
            <p:cNvPr id="187" name="Google Shape;187;p18"/>
            <p:cNvSpPr/>
            <p:nvPr/>
          </p:nvSpPr>
          <p:spPr>
            <a:xfrm>
              <a:off x="835521" y="3154410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915229" y="3234118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自由な部分</a:t>
              </a:r>
              <a:endParaRPr sz="37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DA4FA3-79E6-2F71-C0B5-488EE2053EAB}"/>
              </a:ext>
            </a:extLst>
          </p:cNvPr>
          <p:cNvGrpSpPr/>
          <p:nvPr/>
        </p:nvGrpSpPr>
        <p:grpSpPr>
          <a:xfrm>
            <a:off x="5889128" y="3154410"/>
            <a:ext cx="4705350" cy="1632830"/>
            <a:chOff x="5889128" y="3154410"/>
            <a:chExt cx="4705350" cy="1632830"/>
          </a:xfrm>
        </p:grpSpPr>
        <p:sp>
          <p:nvSpPr>
            <p:cNvPr id="189" name="Google Shape;189;p18"/>
            <p:cNvSpPr/>
            <p:nvPr/>
          </p:nvSpPr>
          <p:spPr>
            <a:xfrm>
              <a:off x="5889128" y="3154410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5968836" y="3234118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重ね方を考える部分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altLang="ja-JP" dirty="0">
                <a:latin typeface="Arial"/>
                <a:ea typeface="Arial"/>
                <a:cs typeface="Arial"/>
                <a:sym typeface="Arial"/>
              </a:rPr>
              <a:t>②</a:t>
            </a:r>
            <a:r>
              <a:rPr lang="ja-JP" altLang="en-US">
                <a:latin typeface="Arial"/>
                <a:ea typeface="Arial"/>
                <a:cs typeface="Arial"/>
                <a:sym typeface="Arial"/>
              </a:rPr>
              <a:t>自由に音を鳴らす部分をつくろう</a:t>
            </a:r>
            <a:endParaRPr dirty="0"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835521" y="1929788"/>
            <a:ext cx="9758957" cy="4082075"/>
            <a:chOff x="73521" y="0"/>
            <a:chExt cx="9758957" cy="4082075"/>
          </a:xfrm>
        </p:grpSpPr>
        <p:sp>
          <p:nvSpPr>
            <p:cNvPr id="197" name="Google Shape;197;p19"/>
            <p:cNvSpPr/>
            <p:nvPr/>
          </p:nvSpPr>
          <p:spPr>
            <a:xfrm>
              <a:off x="742949" y="0"/>
              <a:ext cx="8420100" cy="40820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73521" y="1224622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highlight>
                  <a:srgbClr val="FF0000"/>
                </a:highlight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153229" y="1304330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自由な部分</a:t>
              </a:r>
              <a:endParaRPr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5127128" y="1224622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5206836" y="1304330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重ね方を考える部分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86;p25">
            <a:extLst>
              <a:ext uri="{FF2B5EF4-FFF2-40B4-BE49-F238E27FC236}">
                <a16:creationId xmlns:a16="http://schemas.microsoft.com/office/drawing/2014/main" id="{87A49025-BB15-76D7-F121-1CD89F97A114}"/>
              </a:ext>
            </a:extLst>
          </p:cNvPr>
          <p:cNvSpPr/>
          <p:nvPr/>
        </p:nvSpPr>
        <p:spPr>
          <a:xfrm>
            <a:off x="1524000" y="5169159"/>
            <a:ext cx="4009053" cy="1231641"/>
          </a:xfrm>
          <a:prstGeom prst="wedgeRoundRectCallout">
            <a:avLst>
              <a:gd name="adj1" fmla="val -2126"/>
              <a:gd name="adj2" fmla="val -91525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リレー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自由に重ねる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altLang="ja-JP" dirty="0">
                <a:latin typeface="Arial"/>
                <a:ea typeface="Arial"/>
                <a:cs typeface="Arial"/>
                <a:sym typeface="Arial"/>
              </a:rPr>
              <a:t>③</a:t>
            </a:r>
            <a:r>
              <a:rPr lang="ja-JP" altLang="en-US">
                <a:latin typeface="Arial"/>
                <a:ea typeface="Arial"/>
                <a:cs typeface="Arial"/>
                <a:sym typeface="Arial"/>
              </a:rPr>
              <a:t>重ね方を考える部分をつくろう</a:t>
            </a:r>
            <a:endParaRPr dirty="0"/>
          </a:p>
        </p:txBody>
      </p:sp>
      <p:grpSp>
        <p:nvGrpSpPr>
          <p:cNvPr id="185" name="Google Shape;185;p18"/>
          <p:cNvGrpSpPr/>
          <p:nvPr/>
        </p:nvGrpSpPr>
        <p:grpSpPr>
          <a:xfrm>
            <a:off x="835521" y="1929788"/>
            <a:ext cx="9758957" cy="4082075"/>
            <a:chOff x="73521" y="0"/>
            <a:chExt cx="9758957" cy="4082075"/>
          </a:xfrm>
        </p:grpSpPr>
        <p:sp>
          <p:nvSpPr>
            <p:cNvPr id="186" name="Google Shape;186;p18"/>
            <p:cNvSpPr/>
            <p:nvPr/>
          </p:nvSpPr>
          <p:spPr>
            <a:xfrm>
              <a:off x="742949" y="0"/>
              <a:ext cx="8420100" cy="40820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73521" y="1224622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153229" y="1304330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自由な部分</a:t>
              </a:r>
              <a:endParaRPr sz="37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5127128" y="1224622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5206836" y="1304330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重ね方を考える部分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5987EC0-5105-9504-D9B8-CE3FA2257437}"/>
              </a:ext>
            </a:extLst>
          </p:cNvPr>
          <p:cNvGrpSpPr/>
          <p:nvPr/>
        </p:nvGrpSpPr>
        <p:grpSpPr>
          <a:xfrm>
            <a:off x="-6129410" y="1722936"/>
            <a:ext cx="5711650" cy="1665448"/>
            <a:chOff x="959617" y="1722959"/>
            <a:chExt cx="5711650" cy="1665448"/>
          </a:xfrm>
        </p:grpSpPr>
        <p:sp>
          <p:nvSpPr>
            <p:cNvPr id="9" name="Google Shape;220;p21">
              <a:extLst>
                <a:ext uri="{FF2B5EF4-FFF2-40B4-BE49-F238E27FC236}">
                  <a16:creationId xmlns:a16="http://schemas.microsoft.com/office/drawing/2014/main" id="{1FEBB1EE-7D41-00E4-8E1E-AD097C256929}"/>
                </a:ext>
              </a:extLst>
            </p:cNvPr>
            <p:cNvSpPr/>
            <p:nvPr/>
          </p:nvSpPr>
          <p:spPr>
            <a:xfrm>
              <a:off x="1386568" y="1722959"/>
              <a:ext cx="4857750" cy="16654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1;p21">
              <a:extLst>
                <a:ext uri="{FF2B5EF4-FFF2-40B4-BE49-F238E27FC236}">
                  <a16:creationId xmlns:a16="http://schemas.microsoft.com/office/drawing/2014/main" id="{7723B41C-EE5B-7F11-EA0E-19CAD9D0CF3D}"/>
                </a:ext>
              </a:extLst>
            </p:cNvPr>
            <p:cNvSpPr/>
            <p:nvPr/>
          </p:nvSpPr>
          <p:spPr>
            <a:xfrm>
              <a:off x="959617" y="2222593"/>
              <a:ext cx="2771830" cy="66617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2;p21">
              <a:extLst>
                <a:ext uri="{FF2B5EF4-FFF2-40B4-BE49-F238E27FC236}">
                  <a16:creationId xmlns:a16="http://schemas.microsoft.com/office/drawing/2014/main" id="{FC86C121-F130-95BD-4092-3F6DA500D2E5}"/>
                </a:ext>
              </a:extLst>
            </p:cNvPr>
            <p:cNvSpPr txBox="1"/>
            <p:nvPr/>
          </p:nvSpPr>
          <p:spPr>
            <a:xfrm>
              <a:off x="992137" y="2255113"/>
              <a:ext cx="2706790" cy="60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ja-JP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自由な部分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3;p21">
              <a:extLst>
                <a:ext uri="{FF2B5EF4-FFF2-40B4-BE49-F238E27FC236}">
                  <a16:creationId xmlns:a16="http://schemas.microsoft.com/office/drawing/2014/main" id="{4ED958C5-9D17-35DC-517B-5E15A11B0595}"/>
                </a:ext>
              </a:extLst>
            </p:cNvPr>
            <p:cNvSpPr/>
            <p:nvPr/>
          </p:nvSpPr>
          <p:spPr>
            <a:xfrm>
              <a:off x="3899437" y="2222593"/>
              <a:ext cx="2771830" cy="66617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4;p21">
              <a:extLst>
                <a:ext uri="{FF2B5EF4-FFF2-40B4-BE49-F238E27FC236}">
                  <a16:creationId xmlns:a16="http://schemas.microsoft.com/office/drawing/2014/main" id="{68CFCAD7-2FD7-C2A5-6180-F74661900A9B}"/>
                </a:ext>
              </a:extLst>
            </p:cNvPr>
            <p:cNvSpPr txBox="1"/>
            <p:nvPr/>
          </p:nvSpPr>
          <p:spPr>
            <a:xfrm>
              <a:off x="3931957" y="2255113"/>
              <a:ext cx="2706790" cy="60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ja-JP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重ね方を考える部分</a:t>
              </a:r>
              <a:endParaRPr sz="2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4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94258 -0.003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811 L 0.58516 0.0261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0" lvl="0" indent="0" algn="l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b="1"/>
          </a:p>
          <a:p>
            <a:pPr marL="0" lvl="0" indent="0" algn="l" rtl="0">
              <a:lnSpc>
                <a:spcPct val="11299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br>
              <a:rPr lang="ja-JP"/>
            </a:b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1665668" y="2953555"/>
            <a:ext cx="72615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559950" y="4127450"/>
            <a:ext cx="3571200" cy="16491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呼びかけとこたえ</a:t>
            </a:r>
            <a:endParaRPr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くりかえし</a:t>
            </a:r>
            <a:endParaRPr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57DF030-311E-B27C-86EF-62981C6CFEF8}"/>
              </a:ext>
            </a:extLst>
          </p:cNvPr>
          <p:cNvGrpSpPr/>
          <p:nvPr/>
        </p:nvGrpSpPr>
        <p:grpSpPr>
          <a:xfrm>
            <a:off x="959617" y="1722959"/>
            <a:ext cx="5711650" cy="1665448"/>
            <a:chOff x="959617" y="1722959"/>
            <a:chExt cx="5711650" cy="1665448"/>
          </a:xfrm>
        </p:grpSpPr>
        <p:sp>
          <p:nvSpPr>
            <p:cNvPr id="220" name="Google Shape;220;p21"/>
            <p:cNvSpPr/>
            <p:nvPr/>
          </p:nvSpPr>
          <p:spPr>
            <a:xfrm>
              <a:off x="1386568" y="1722959"/>
              <a:ext cx="4857750" cy="16654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959617" y="2222593"/>
              <a:ext cx="2771830" cy="66617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992137" y="2255113"/>
              <a:ext cx="2706790" cy="60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ja-JP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自由な部分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899437" y="2222593"/>
              <a:ext cx="2771830" cy="66617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 txBox="1"/>
            <p:nvPr/>
          </p:nvSpPr>
          <p:spPr>
            <a:xfrm>
              <a:off x="3931957" y="2255113"/>
              <a:ext cx="2706790" cy="60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ja-JP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重ね方を考える部分</a:t>
              </a:r>
              <a:endParaRPr sz="2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グラフィックス 1" descr="天使の顔 (塗りつぶし) 単色塗りつぶし">
            <a:extLst>
              <a:ext uri="{FF2B5EF4-FFF2-40B4-BE49-F238E27FC236}">
                <a16:creationId xmlns:a16="http://schemas.microsoft.com/office/drawing/2014/main" id="{C46CD7FD-AAA7-5E52-9191-37705DC6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0305" y="3240145"/>
            <a:ext cx="2667471" cy="2667471"/>
          </a:xfrm>
          <a:prstGeom prst="rect">
            <a:avLst/>
          </a:prstGeom>
        </p:spPr>
      </p:pic>
      <p:sp>
        <p:nvSpPr>
          <p:cNvPr id="8" name="Google Shape;183;p18">
            <a:extLst>
              <a:ext uri="{FF2B5EF4-FFF2-40B4-BE49-F238E27FC236}">
                <a16:creationId xmlns:a16="http://schemas.microsoft.com/office/drawing/2014/main" id="{C6CCD3ED-46C9-B8A7-4900-8186C9865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altLang="ja-JP" dirty="0">
                <a:latin typeface="Arial"/>
                <a:ea typeface="Arial"/>
                <a:cs typeface="Arial"/>
                <a:sym typeface="Arial"/>
              </a:rPr>
              <a:t>③</a:t>
            </a:r>
            <a:r>
              <a:rPr lang="ja-JP" altLang="en-US">
                <a:latin typeface="Arial"/>
                <a:ea typeface="Arial"/>
                <a:cs typeface="Arial"/>
                <a:sym typeface="Arial"/>
              </a:rPr>
              <a:t>重ね方を考える部分をつくろう</a:t>
            </a:r>
            <a:endParaRPr dirty="0"/>
          </a:p>
        </p:txBody>
      </p:sp>
      <p:sp>
        <p:nvSpPr>
          <p:cNvPr id="9" name="Google Shape;174;p17">
            <a:extLst>
              <a:ext uri="{FF2B5EF4-FFF2-40B4-BE49-F238E27FC236}">
                <a16:creationId xmlns:a16="http://schemas.microsoft.com/office/drawing/2014/main" id="{4ED7761C-BF55-1224-7EFF-D6071BD127C2}"/>
              </a:ext>
            </a:extLst>
          </p:cNvPr>
          <p:cNvSpPr/>
          <p:nvPr/>
        </p:nvSpPr>
        <p:spPr>
          <a:xfrm>
            <a:off x="7406341" y="1506742"/>
            <a:ext cx="4316518" cy="2731448"/>
          </a:xfrm>
          <a:prstGeom prst="wedgeRoundRectCallout">
            <a:avLst>
              <a:gd name="adj1" fmla="val -62893"/>
              <a:gd name="adj2" fmla="val 65577"/>
              <a:gd name="adj3" fmla="val 16667"/>
            </a:avLst>
          </a:prstGeom>
          <a:solidFill>
            <a:srgbClr val="FFC000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工夫のポイント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強さ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たたく場所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ひびきの長さ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36;p22">
            <a:extLst>
              <a:ext uri="{FF2B5EF4-FFF2-40B4-BE49-F238E27FC236}">
                <a16:creationId xmlns:a16="http://schemas.microsoft.com/office/drawing/2014/main" id="{AAB1DEC9-24EF-F66F-ECF7-D4068783EB5C}"/>
              </a:ext>
            </a:extLst>
          </p:cNvPr>
          <p:cNvSpPr/>
          <p:nvPr/>
        </p:nvSpPr>
        <p:spPr>
          <a:xfrm>
            <a:off x="559950" y="3094486"/>
            <a:ext cx="3571164" cy="92221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だんだん増やす</a:t>
            </a:r>
            <a:endParaRPr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5;p22">
            <a:extLst>
              <a:ext uri="{FF2B5EF4-FFF2-40B4-BE49-F238E27FC236}">
                <a16:creationId xmlns:a16="http://schemas.microsoft.com/office/drawing/2014/main" id="{CB52D96E-4C17-6BFE-9400-25BFB2FC3A98}"/>
              </a:ext>
            </a:extLst>
          </p:cNvPr>
          <p:cNvSpPr/>
          <p:nvPr/>
        </p:nvSpPr>
        <p:spPr>
          <a:xfrm>
            <a:off x="5397978" y="5887298"/>
            <a:ext cx="6469343" cy="784661"/>
          </a:xfrm>
          <a:prstGeom prst="wedgeRoundRectCallout">
            <a:avLst>
              <a:gd name="adj1" fmla="val -37860"/>
              <a:gd name="adj2" fmla="val -88467"/>
              <a:gd name="adj3" fmla="val 16667"/>
            </a:avLst>
          </a:prstGeom>
          <a:solidFill>
            <a:srgbClr val="FFC000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順番</a:t>
            </a:r>
            <a:r>
              <a:rPr lang="ja-JP" altLang="en-US" sz="3600" b="1"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ja-JP" sz="3600" b="1">
                <a:latin typeface="Arial"/>
                <a:ea typeface="Arial"/>
                <a:cs typeface="Arial"/>
                <a:sym typeface="Arial"/>
              </a:rPr>
              <a:t>音の強さから考えよう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83976" y="296712"/>
            <a:ext cx="12008497" cy="115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 fontScale="90000"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ja-JP"/>
            </a:br>
            <a:r>
              <a:rPr lang="en-US" altLang="ja-JP" dirty="0"/>
              <a:t>④</a:t>
            </a:r>
            <a:r>
              <a:rPr lang="ja-JP">
                <a:latin typeface="Arial"/>
                <a:ea typeface="Arial"/>
                <a:cs typeface="Arial"/>
                <a:sym typeface="Arial"/>
              </a:rPr>
              <a:t>ふたつの部分をつなげてえんそうしよう</a:t>
            </a:r>
            <a:endParaRPr dirty="0"/>
          </a:p>
        </p:txBody>
      </p:sp>
      <p:grpSp>
        <p:nvGrpSpPr>
          <p:cNvPr id="269" name="Google Shape;269;p24"/>
          <p:cNvGrpSpPr/>
          <p:nvPr/>
        </p:nvGrpSpPr>
        <p:grpSpPr>
          <a:xfrm>
            <a:off x="835521" y="1929788"/>
            <a:ext cx="9758957" cy="4082075"/>
            <a:chOff x="73521" y="0"/>
            <a:chExt cx="9758957" cy="4082075"/>
          </a:xfrm>
        </p:grpSpPr>
        <p:sp>
          <p:nvSpPr>
            <p:cNvPr id="270" name="Google Shape;270;p24"/>
            <p:cNvSpPr/>
            <p:nvPr/>
          </p:nvSpPr>
          <p:spPr>
            <a:xfrm>
              <a:off x="742949" y="0"/>
              <a:ext cx="8420100" cy="40820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73521" y="1224622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 txBox="1"/>
            <p:nvPr/>
          </p:nvSpPr>
          <p:spPr>
            <a:xfrm>
              <a:off x="153229" y="1304330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自由な部分</a:t>
              </a:r>
              <a:endParaRPr sz="3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7128" y="1224622"/>
              <a:ext cx="4705350" cy="16328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4" name="Google Shape;274;p24"/>
            <p:cNvSpPr txBox="1"/>
            <p:nvPr/>
          </p:nvSpPr>
          <p:spPr>
            <a:xfrm>
              <a:off x="5206836" y="1304330"/>
              <a:ext cx="4545934" cy="1473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ja-JP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重ね方を考える部分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174;p17">
            <a:extLst>
              <a:ext uri="{FF2B5EF4-FFF2-40B4-BE49-F238E27FC236}">
                <a16:creationId xmlns:a16="http://schemas.microsoft.com/office/drawing/2014/main" id="{91D79954-C95E-D5A4-40EB-2F3921819FBF}"/>
              </a:ext>
            </a:extLst>
          </p:cNvPr>
          <p:cNvSpPr/>
          <p:nvPr/>
        </p:nvSpPr>
        <p:spPr>
          <a:xfrm>
            <a:off x="3345083" y="5102715"/>
            <a:ext cx="2943249" cy="1707785"/>
          </a:xfrm>
          <a:prstGeom prst="wedgeRoundRectCallout">
            <a:avLst>
              <a:gd name="adj1" fmla="val 36590"/>
              <a:gd name="adj2" fmla="val -84203"/>
              <a:gd name="adj3" fmla="val 16667"/>
            </a:avLst>
          </a:prstGeom>
          <a:solidFill>
            <a:srgbClr val="FFC000"/>
          </a:solidFill>
          <a:ln w="12700" cap="flat" cmpd="sng">
            <a:solidFill>
              <a:srgbClr val="617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工夫のポイント</a:t>
            </a:r>
            <a:endParaRPr sz="1200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atin typeface="Arial"/>
                <a:ea typeface="Arial"/>
                <a:cs typeface="Arial"/>
                <a:sym typeface="Arial"/>
              </a:rPr>
              <a:t>強さ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atin typeface="Arial"/>
                <a:ea typeface="Arial"/>
                <a:cs typeface="Arial"/>
                <a:sym typeface="Arial"/>
              </a:rPr>
              <a:t>たたく場所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atin typeface="Arial"/>
                <a:ea typeface="Arial"/>
                <a:cs typeface="Arial"/>
                <a:sym typeface="Arial"/>
              </a:rPr>
              <a:t>ひびきの長さ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196</Words>
  <Application>Microsoft Office PowerPoint</Application>
  <PresentationFormat>ワイド画面</PresentationFormat>
  <Paragraphs>71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MS PGothic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皮がはってある楽器　</vt:lpstr>
      <vt:lpstr>木でできた楽器</vt:lpstr>
      <vt:lpstr>金属の楽器</vt:lpstr>
      <vt:lpstr>① 音探しをしよう　まずは一人で。</vt:lpstr>
      <vt:lpstr>まほうの音楽のながれ</vt:lpstr>
      <vt:lpstr>②自由に音を鳴らす部分をつくろう</vt:lpstr>
      <vt:lpstr>③重ね方を考える部分をつくろう</vt:lpstr>
      <vt:lpstr>③重ね方を考える部分をつくろう</vt:lpstr>
      <vt:lpstr> ④ふたつの部分をつなげてえんそうしよう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音のとくちょうを いかして音楽をつくろう</dc:title>
  <cp:lastModifiedBy>セキネ カブト</cp:lastModifiedBy>
  <cp:revision>2</cp:revision>
  <dcterms:modified xsi:type="dcterms:W3CDTF">2023-08-22T02:08:24Z</dcterms:modified>
</cp:coreProperties>
</file>