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80" r:id="rId1"/>
  </p:sldMasterIdLst>
  <p:notesMasterIdLst>
    <p:notesMasterId r:id="rId11"/>
  </p:notesMasterIdLst>
  <p:sldIdLst>
    <p:sldId id="264" r:id="rId2"/>
    <p:sldId id="269" r:id="rId3"/>
    <p:sldId id="275" r:id="rId4"/>
    <p:sldId id="270" r:id="rId5"/>
    <p:sldId id="271" r:id="rId6"/>
    <p:sldId id="272" r:id="rId7"/>
    <p:sldId id="273" r:id="rId8"/>
    <p:sldId id="274" r:id="rId9"/>
    <p:sldId id="268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00"/>
    <a:srgbClr val="F7D7F5"/>
    <a:srgbClr val="F86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83" autoAdjust="0"/>
    <p:restoredTop sz="93400" autoAdjust="0"/>
  </p:normalViewPr>
  <p:slideViewPr>
    <p:cSldViewPr snapToGrid="0">
      <p:cViewPr varScale="1">
        <p:scale>
          <a:sx n="56" d="100"/>
          <a:sy n="56" d="100"/>
        </p:scale>
        <p:origin x="14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75E14-AF22-48D5-BEE5-E47A9E9384B4}" type="datetimeFigureOut">
              <a:rPr kumimoji="1" lang="ja-JP" altLang="en-US" smtClean="0"/>
              <a:t>2026/3/11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4BD3F-7012-418C-9F15-76D2A9703B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895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◆１番～３番の時間帯を考えてみましょう。</a:t>
            </a:r>
            <a:endParaRPr kumimoji="1" lang="en-US" altLang="ja-JP" dirty="0"/>
          </a:p>
          <a:p>
            <a:r>
              <a:rPr kumimoji="1" lang="ja-JP" altLang="en-US" dirty="0"/>
              <a:t>◆教科書の言葉の意味を確認した上で、（　　）に歌詞の意味を記入しましょう。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4BD3F-7012-418C-9F15-76D2A9703B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687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◆当てはまるカードを選びましょう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4BD3F-7012-418C-9F15-76D2A9703B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0334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4BD3F-7012-418C-9F15-76D2A9703B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461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◆歌詞をひらがなで書いて、文字数を確かめよう</a:t>
            </a:r>
            <a:endParaRPr kumimoji="1" lang="en-US" altLang="ja-JP" dirty="0"/>
          </a:p>
          <a:p>
            <a:r>
              <a:rPr kumimoji="1" lang="ja-JP" altLang="en-US" dirty="0"/>
              <a:t>◆４小節ごとにフレーズがどのように終わっているか考えよう</a:t>
            </a:r>
            <a:endParaRPr kumimoji="1" lang="en-US" altLang="ja-JP" dirty="0"/>
          </a:p>
          <a:p>
            <a:r>
              <a:rPr kumimoji="1" lang="ja-JP" altLang="en-US" dirty="0"/>
              <a:t>◆形式を知ろう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4BD3F-7012-418C-9F15-76D2A9703B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2253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4BD3F-7012-418C-9F15-76D2A9703B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8110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microsoft.com/office/2007/relationships/hdphoto" Target="../media/hdphoto6.wdp"/><Relationship Id="rId5" Type="http://schemas.microsoft.com/office/2007/relationships/hdphoto" Target="../media/hdphoto5.wdp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１，歌詞について（解答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文字の書かれた紙&#10;&#10;AI 生成コンテンツは誤りを含む可能性があります。">
            <a:extLst>
              <a:ext uri="{FF2B5EF4-FFF2-40B4-BE49-F238E27FC236}">
                <a16:creationId xmlns:a16="http://schemas.microsoft.com/office/drawing/2014/main" id="{F3C5317F-533C-776A-2793-E5ADB2D0E1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958" y="200592"/>
            <a:ext cx="8463516" cy="556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06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３、形式につい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F0E2AF-4D4F-1A0E-1CD4-EF7CBA27222B}"/>
              </a:ext>
            </a:extLst>
          </p:cNvPr>
          <p:cNvSpPr txBox="1"/>
          <p:nvPr userDrawn="1"/>
        </p:nvSpPr>
        <p:spPr>
          <a:xfrm>
            <a:off x="258417" y="238539"/>
            <a:ext cx="36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３、形式について</a:t>
            </a:r>
          </a:p>
        </p:txBody>
      </p:sp>
      <p:pic>
        <p:nvPicPr>
          <p:cNvPr id="4" name="図 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A26626FA-5986-F1AD-E058-5F690BBA90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34" y="813619"/>
            <a:ext cx="7322710" cy="4772172"/>
          </a:xfrm>
          <a:prstGeom prst="rect">
            <a:avLst/>
          </a:prstGeom>
        </p:spPr>
      </p:pic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F77E46DE-6008-5A4B-6654-FB82010530E9}"/>
              </a:ext>
            </a:extLst>
          </p:cNvPr>
          <p:cNvSpPr/>
          <p:nvPr userDrawn="1"/>
        </p:nvSpPr>
        <p:spPr>
          <a:xfrm>
            <a:off x="3794079" y="5954973"/>
            <a:ext cx="2304000" cy="586854"/>
          </a:xfrm>
          <a:prstGeom prst="wedgeRoundRectCallout">
            <a:avLst>
              <a:gd name="adj1" fmla="val 62469"/>
              <a:gd name="adj2" fmla="val 991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pc="-1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クリックして、</a:t>
            </a:r>
            <a:endParaRPr kumimoji="1" lang="en-US" altLang="ja-JP" spc="-15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pc="-1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旋律のみ聴いてみよう</a:t>
            </a:r>
            <a:endParaRPr kumimoji="1" lang="en-US" altLang="ja-JP" spc="-15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6926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４、１番～３番の共通点や相違点につい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F0E2AF-4D4F-1A0E-1CD4-EF7CBA27222B}"/>
              </a:ext>
            </a:extLst>
          </p:cNvPr>
          <p:cNvSpPr txBox="1"/>
          <p:nvPr userDrawn="1"/>
        </p:nvSpPr>
        <p:spPr>
          <a:xfrm>
            <a:off x="258417" y="238539"/>
            <a:ext cx="73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４、１番～３番の共通点や相違点について</a:t>
            </a:r>
          </a:p>
        </p:txBody>
      </p:sp>
    </p:spTree>
    <p:extLst>
      <p:ext uri="{BB962C8B-B14F-4D97-AF65-F5344CB8AC3E}">
        <p14:creationId xmlns:p14="http://schemas.microsoft.com/office/powerpoint/2010/main" val="3100416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５，３番の歌い方の工夫を考え表現しよ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F0E2AF-4D4F-1A0E-1CD4-EF7CBA27222B}"/>
              </a:ext>
            </a:extLst>
          </p:cNvPr>
          <p:cNvSpPr txBox="1"/>
          <p:nvPr userDrawn="1"/>
        </p:nvSpPr>
        <p:spPr>
          <a:xfrm>
            <a:off x="258417" y="238539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５、３番の歌い方の工夫を考え表現しよう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018D566-AF8F-A5FA-B637-D7D119825BA1}"/>
              </a:ext>
            </a:extLst>
          </p:cNvPr>
          <p:cNvSpPr txBox="1"/>
          <p:nvPr userDrawn="1"/>
        </p:nvSpPr>
        <p:spPr>
          <a:xfrm>
            <a:off x="258417" y="854768"/>
            <a:ext cx="790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◆歌う時に気を付けること、歌い方を工夫するポイント</a:t>
            </a:r>
          </a:p>
        </p:txBody>
      </p:sp>
    </p:spTree>
    <p:extLst>
      <p:ext uri="{BB962C8B-B14F-4D97-AF65-F5344CB8AC3E}">
        <p14:creationId xmlns:p14="http://schemas.microsoft.com/office/powerpoint/2010/main" val="4237763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毎時間の振り返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76D7C73-39D9-08F5-26D2-E936F214131A}"/>
              </a:ext>
            </a:extLst>
          </p:cNvPr>
          <p:cNvSpPr txBox="1"/>
          <p:nvPr userDrawn="1"/>
        </p:nvSpPr>
        <p:spPr>
          <a:xfrm>
            <a:off x="168964" y="224784"/>
            <a:ext cx="6192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tx1"/>
                </a:solidFill>
              </a:rPr>
              <a:t>◆毎時間の振り返り～授業での取り組みを振り返ろう</a:t>
            </a:r>
          </a:p>
          <a:p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ja-JP" altLang="en-US" dirty="0">
                <a:solidFill>
                  <a:srgbClr val="FF0000"/>
                </a:solidFill>
              </a:rPr>
              <a:t>自己評価・・・５段階</a:t>
            </a:r>
            <a:r>
              <a:rPr lang="en-US" altLang="ja-JP" dirty="0">
                <a:solidFill>
                  <a:srgbClr val="FF0000"/>
                </a:solidFill>
              </a:rPr>
              <a:t>【</a:t>
            </a:r>
            <a:r>
              <a:rPr lang="ja-JP" altLang="en-US" dirty="0">
                <a:solidFill>
                  <a:srgbClr val="FF0000"/>
                </a:solidFill>
              </a:rPr>
              <a:t>５・４・３・２・１</a:t>
            </a:r>
            <a:r>
              <a:rPr lang="en-US" altLang="ja-JP" dirty="0">
                <a:solidFill>
                  <a:srgbClr val="FF0000"/>
                </a:solidFill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3820469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素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76D7C73-39D9-08F5-26D2-E936F214131A}"/>
              </a:ext>
            </a:extLst>
          </p:cNvPr>
          <p:cNvSpPr txBox="1"/>
          <p:nvPr userDrawn="1"/>
        </p:nvSpPr>
        <p:spPr>
          <a:xfrm>
            <a:off x="175460" y="1603208"/>
            <a:ext cx="2205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tx1"/>
                </a:solidFill>
              </a:rPr>
              <a:t>素材　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2BA27A-B28A-1897-9AC1-4A1C72FAB8A8}"/>
              </a:ext>
            </a:extLst>
          </p:cNvPr>
          <p:cNvSpPr txBox="1"/>
          <p:nvPr userDrawn="1"/>
        </p:nvSpPr>
        <p:spPr>
          <a:xfrm>
            <a:off x="59132" y="4130940"/>
            <a:ext cx="1219201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滝廉太郎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00BD1E-98DB-9674-28C8-E34A3385F21F}"/>
              </a:ext>
            </a:extLst>
          </p:cNvPr>
          <p:cNvSpPr txBox="1"/>
          <p:nvPr userDrawn="1"/>
        </p:nvSpPr>
        <p:spPr>
          <a:xfrm>
            <a:off x="1469780" y="4130940"/>
            <a:ext cx="1219201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武島羽衣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16E0A9-EC67-E2AA-E4F1-480669D51996}"/>
              </a:ext>
            </a:extLst>
          </p:cNvPr>
          <p:cNvSpPr txBox="1"/>
          <p:nvPr userDrawn="1"/>
        </p:nvSpPr>
        <p:spPr>
          <a:xfrm>
            <a:off x="6389040" y="4130940"/>
            <a:ext cx="1219201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＝</a:t>
            </a:r>
            <a:r>
              <a:rPr kumimoji="1"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60</a:t>
            </a:r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～</a:t>
            </a:r>
            <a:r>
              <a:rPr kumimoji="1"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66</a:t>
            </a:r>
            <a:endParaRPr kumimoji="1" lang="ja-JP" altLang="en-US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4C330F-CCAA-F9D2-CB4F-8B4B15FB364F}"/>
              </a:ext>
            </a:extLst>
          </p:cNvPr>
          <p:cNvSpPr txBox="1"/>
          <p:nvPr userDrawn="1"/>
        </p:nvSpPr>
        <p:spPr>
          <a:xfrm>
            <a:off x="5164912" y="4130940"/>
            <a:ext cx="1032681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</a:t>
            </a:r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分の</a:t>
            </a:r>
            <a:r>
              <a:rPr kumimoji="1"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</a:t>
            </a:r>
            <a:endParaRPr kumimoji="1" lang="ja-JP" altLang="en-US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0C988DC-959B-9A8E-412D-C1208C667781}"/>
              </a:ext>
            </a:extLst>
          </p:cNvPr>
          <p:cNvSpPr txBox="1"/>
          <p:nvPr userDrawn="1"/>
        </p:nvSpPr>
        <p:spPr>
          <a:xfrm>
            <a:off x="2880428" y="4130940"/>
            <a:ext cx="848437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明治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5871A0-C531-482A-7FF9-1848814EF834}"/>
              </a:ext>
            </a:extLst>
          </p:cNvPr>
          <p:cNvSpPr txBox="1"/>
          <p:nvPr userDrawn="1"/>
        </p:nvSpPr>
        <p:spPr>
          <a:xfrm>
            <a:off x="3920312" y="4130940"/>
            <a:ext cx="1053153" cy="4001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ト長調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E599C31-0FE2-201E-2AD1-37FA6380EED8}"/>
              </a:ext>
            </a:extLst>
          </p:cNvPr>
          <p:cNvSpPr txBox="1"/>
          <p:nvPr userDrawn="1"/>
        </p:nvSpPr>
        <p:spPr>
          <a:xfrm>
            <a:off x="7799689" y="4130940"/>
            <a:ext cx="1219201" cy="400110"/>
          </a:xfrm>
          <a:prstGeom prst="rect">
            <a:avLst/>
          </a:prstGeom>
          <a:solidFill>
            <a:srgbClr val="F7D7F5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二部形式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EEA8E81-C686-EC63-F59A-C1213B6DBFAF}"/>
              </a:ext>
            </a:extLst>
          </p:cNvPr>
          <p:cNvSpPr txBox="1"/>
          <p:nvPr userDrawn="1"/>
        </p:nvSpPr>
        <p:spPr>
          <a:xfrm>
            <a:off x="64729" y="4678962"/>
            <a:ext cx="13320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十六分休符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B745720-1C99-5C33-781B-C5696BFDED8F}"/>
              </a:ext>
            </a:extLst>
          </p:cNvPr>
          <p:cNvSpPr txBox="1"/>
          <p:nvPr userDrawn="1"/>
        </p:nvSpPr>
        <p:spPr>
          <a:xfrm>
            <a:off x="1519088" y="4660928"/>
            <a:ext cx="105315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スラ</a:t>
            </a:r>
            <a:r>
              <a:rPr kumimoji="1"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―</a:t>
            </a:r>
            <a:endParaRPr kumimoji="1" lang="ja-JP" altLang="en-US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D49ECF0-9048-C5A5-C5C4-731CBA6B8543}"/>
              </a:ext>
            </a:extLst>
          </p:cNvPr>
          <p:cNvSpPr txBox="1"/>
          <p:nvPr userDrawn="1"/>
        </p:nvSpPr>
        <p:spPr>
          <a:xfrm>
            <a:off x="2736197" y="4660928"/>
            <a:ext cx="117457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ｸﾚｼｪﾝﾄﾞ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6A4553E-FB7C-C2BD-B5BE-13CAB98CDB01}"/>
              </a:ext>
            </a:extLst>
          </p:cNvPr>
          <p:cNvSpPr txBox="1"/>
          <p:nvPr userDrawn="1"/>
        </p:nvSpPr>
        <p:spPr>
          <a:xfrm>
            <a:off x="5563976" y="4648184"/>
            <a:ext cx="1260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ﾘﾀﾙﾀﾞﾝﾄﾞ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EEB20A9-8404-51EA-04F9-09E995C76CE8}"/>
              </a:ext>
            </a:extLst>
          </p:cNvPr>
          <p:cNvSpPr txBox="1"/>
          <p:nvPr userDrawn="1"/>
        </p:nvSpPr>
        <p:spPr>
          <a:xfrm>
            <a:off x="7126588" y="4641361"/>
            <a:ext cx="135059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 テンポ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191DA31-FD9D-98B5-07A1-7D8B88C46DC6}"/>
              </a:ext>
            </a:extLst>
          </p:cNvPr>
          <p:cNvSpPr txBox="1"/>
          <p:nvPr userDrawn="1"/>
        </p:nvSpPr>
        <p:spPr>
          <a:xfrm>
            <a:off x="3963752" y="4665029"/>
            <a:ext cx="139301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kumimoji="1" lang="ja-JP" altLang="en-US" sz="2000" spc="-3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フェルマータ</a:t>
            </a:r>
          </a:p>
        </p:txBody>
      </p:sp>
    </p:spTree>
    <p:extLst>
      <p:ext uri="{BB962C8B-B14F-4D97-AF65-F5344CB8AC3E}">
        <p14:creationId xmlns:p14="http://schemas.microsoft.com/office/powerpoint/2010/main" val="132288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２，基本情報（解答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文字の書かれた紙&#10;&#10;AI 生成コンテンツは誤りを含む可能性があります。">
            <a:extLst>
              <a:ext uri="{FF2B5EF4-FFF2-40B4-BE49-F238E27FC236}">
                <a16:creationId xmlns:a16="http://schemas.microsoft.com/office/drawing/2014/main" id="{C1976178-B351-6F8F-CDB3-F374B8777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31" y="354558"/>
            <a:ext cx="9062549" cy="491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２，基本情報（解答）パワ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291AD48-1A3B-595A-DF46-7364BC536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5809"/>
            <a:ext cx="9144000" cy="519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13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３，二部形式について（解答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010F920-CAF3-B71B-20BA-C2D4B970D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12" y="374140"/>
            <a:ext cx="9027042" cy="554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47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題材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FA7D72A-729D-AA01-4743-019D8EE117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5496" y="2083127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280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50253E-42DB-8E89-F1AD-39335915C53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64904"/>
            <a:ext cx="893225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00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</a:t>
            </a:r>
            <a:r>
              <a:rPr kumimoji="0" lang="ja-JP" altLang="ja-JP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歌詞が表す情景を思い浮かべ、</a:t>
            </a:r>
            <a:endParaRPr kumimoji="0" lang="ja-JP" altLang="ja-JP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曲想を味わいながら表現を工夫して歌おう</a:t>
            </a:r>
            <a:r>
              <a:rPr kumimoji="0" lang="ja-JP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</a:t>
            </a:r>
            <a:endParaRPr kumimoji="0" lang="ja-JP" altLang="ja-JP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63430BC-E2D9-8D0F-1F79-1836DEAB57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309525"/>
            <a:ext cx="58208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000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曲を聴いた第一印象を書きましょう。</a:t>
            </a:r>
            <a:endParaRPr kumimoji="0" lang="ja-JP" altLang="ja-JP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テキスト ボックス 17">
            <a:extLst>
              <a:ext uri="{FF2B5EF4-FFF2-40B4-BE49-F238E27FC236}">
                <a16:creationId xmlns:a16="http://schemas.microsoft.com/office/drawing/2014/main" id="{B9D98C35-BAB0-8100-5C61-34A5F87FFFB5}"/>
              </a:ext>
            </a:extLst>
          </p:cNvPr>
          <p:cNvSpPr txBox="1"/>
          <p:nvPr userDrawn="1"/>
        </p:nvSpPr>
        <p:spPr>
          <a:xfrm>
            <a:off x="7015797" y="780054"/>
            <a:ext cx="1440000" cy="684000"/>
          </a:xfrm>
          <a:prstGeom prst="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6200000" scaled="1"/>
            <a:tileRect/>
          </a:gradFill>
          <a:ln w="6350">
            <a:solidFill>
              <a:prstClr val="black"/>
            </a:solidFill>
          </a:ln>
        </p:spPr>
        <p:txBody>
          <a:bodyPr rot="0" spcFirstLastPara="0" vert="horz" wrap="square" lIns="36000" tIns="72000" rIns="36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ja-JP" sz="3600" kern="100" dirty="0">
                <a:effectLst/>
                <a:latin typeface="游明朝" panose="020204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歌唱</a:t>
            </a:r>
            <a:endParaRPr lang="ja-JP" sz="36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１、歌詞につい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D4F8F4-258A-3119-1A05-00EC337497D9}"/>
              </a:ext>
            </a:extLst>
          </p:cNvPr>
          <p:cNvSpPr txBox="1"/>
          <p:nvPr userDrawn="1"/>
        </p:nvSpPr>
        <p:spPr>
          <a:xfrm>
            <a:off x="258417" y="238539"/>
            <a:ext cx="36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１、歌詞について</a:t>
            </a:r>
          </a:p>
        </p:txBody>
      </p:sp>
      <p:pic>
        <p:nvPicPr>
          <p:cNvPr id="5" name="図 4" descr="水, 作品, 座る, 食品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1FBE3FC-DD69-B14C-CD31-8ADDEF2BE8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0264"/>
          <a:stretch>
            <a:fillRect/>
          </a:stretch>
        </p:blipFill>
        <p:spPr bwMode="auto">
          <a:xfrm>
            <a:off x="1605653" y="5693629"/>
            <a:ext cx="1091347" cy="10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図 5" descr="草の上にいる絵画&#10;&#10;AI 生成コンテンツは誤りを含む可能性があります。">
            <a:extLst>
              <a:ext uri="{FF2B5EF4-FFF2-40B4-BE49-F238E27FC236}">
                <a16:creationId xmlns:a16="http://schemas.microsoft.com/office/drawing/2014/main" id="{0D069EB6-3AE0-E6C7-642D-E8B5431B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" r="-1" b="14440"/>
          <a:stretch>
            <a:fillRect/>
          </a:stretch>
        </p:blipFill>
        <p:spPr bwMode="auto">
          <a:xfrm>
            <a:off x="4882988" y="5693629"/>
            <a:ext cx="1177199" cy="10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C8606DA-7112-5878-2C05-BACBEF7B6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195"/>
          <a:stretch>
            <a:fillRect/>
          </a:stretch>
        </p:blipFill>
        <p:spPr bwMode="auto">
          <a:xfrm>
            <a:off x="6521655" y="5693629"/>
            <a:ext cx="1208624" cy="10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59C5EC0-7121-24BE-56D4-68D62F2F2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60" b="8417"/>
          <a:stretch>
            <a:fillRect/>
          </a:stretch>
        </p:blipFill>
        <p:spPr bwMode="auto">
          <a:xfrm>
            <a:off x="3244320" y="5693629"/>
            <a:ext cx="1192589" cy="111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7526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１，歌詞について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水, 作品, 座る, 食品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6681A91-2FFD-087A-CDD6-6797C834DCBF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0264"/>
          <a:stretch>
            <a:fillRect/>
          </a:stretch>
        </p:blipFill>
        <p:spPr bwMode="auto">
          <a:xfrm>
            <a:off x="4438214" y="2890326"/>
            <a:ext cx="2232000" cy="208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図 6" descr="草の上にいる絵画&#10;&#10;AI 生成コンテンツは誤りを含む可能性があります。">
            <a:extLst>
              <a:ext uri="{FF2B5EF4-FFF2-40B4-BE49-F238E27FC236}">
                <a16:creationId xmlns:a16="http://schemas.microsoft.com/office/drawing/2014/main" id="{48F79FDD-D3C1-D5CD-C6C6-337F8F06B84E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766" y="180917"/>
            <a:ext cx="2231297" cy="208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9B4E8C6-603E-114E-8E72-BB4B2405B220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80" b="18195"/>
          <a:stretch>
            <a:fillRect/>
          </a:stretch>
        </p:blipFill>
        <p:spPr bwMode="auto">
          <a:xfrm>
            <a:off x="6776766" y="2883976"/>
            <a:ext cx="2232001" cy="208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69654EA-6ABC-D240-5DF3-EE3D97A63CC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60" b="8417"/>
          <a:stretch>
            <a:fillRect/>
          </a:stretch>
        </p:blipFill>
        <p:spPr bwMode="auto">
          <a:xfrm>
            <a:off x="4438214" y="180917"/>
            <a:ext cx="2231296" cy="208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図 9" descr="屋外, 草, 爬虫類, 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8794B64-8133-4A14-7030-6463226072F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2" y="180917"/>
            <a:ext cx="4197606" cy="419346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CC14215-F137-7FAC-B4C2-7F98AEAA2774}"/>
              </a:ext>
            </a:extLst>
          </p:cNvPr>
          <p:cNvSpPr txBox="1"/>
          <p:nvPr userDrawn="1"/>
        </p:nvSpPr>
        <p:spPr>
          <a:xfrm>
            <a:off x="142630" y="4370542"/>
            <a:ext cx="121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隅田川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A7A85FF-C920-29DE-7FA7-E8C1B61E06AC}"/>
              </a:ext>
            </a:extLst>
          </p:cNvPr>
          <p:cNvSpPr txBox="1"/>
          <p:nvPr userDrawn="1"/>
        </p:nvSpPr>
        <p:spPr>
          <a:xfrm>
            <a:off x="6680458" y="2264950"/>
            <a:ext cx="121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青柳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FAC0559-0537-0177-2BBD-EE9C90CC1A2A}"/>
              </a:ext>
            </a:extLst>
          </p:cNvPr>
          <p:cNvSpPr txBox="1"/>
          <p:nvPr userDrawn="1"/>
        </p:nvSpPr>
        <p:spPr>
          <a:xfrm>
            <a:off x="4337050" y="2268917"/>
            <a:ext cx="11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朝露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7731358-0057-5E07-8295-891087018689}"/>
              </a:ext>
            </a:extLst>
          </p:cNvPr>
          <p:cNvSpPr txBox="1"/>
          <p:nvPr userDrawn="1"/>
        </p:nvSpPr>
        <p:spPr>
          <a:xfrm>
            <a:off x="4565908" y="4986717"/>
            <a:ext cx="1536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櫂（かい）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1865B92-A899-2FC7-D4F9-84B3944D6ADE}"/>
              </a:ext>
            </a:extLst>
          </p:cNvPr>
          <p:cNvSpPr txBox="1"/>
          <p:nvPr userDrawn="1"/>
        </p:nvSpPr>
        <p:spPr>
          <a:xfrm>
            <a:off x="6756658" y="4974017"/>
            <a:ext cx="1536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おぼろ月</a:t>
            </a:r>
          </a:p>
        </p:txBody>
      </p:sp>
    </p:spTree>
    <p:extLst>
      <p:ext uri="{BB962C8B-B14F-4D97-AF65-F5344CB8AC3E}">
        <p14:creationId xmlns:p14="http://schemas.microsoft.com/office/powerpoint/2010/main" val="381505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２，基本情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D83FDC-ED50-5597-E120-CC8C59DA6A75}"/>
              </a:ext>
            </a:extLst>
          </p:cNvPr>
          <p:cNvSpPr txBox="1"/>
          <p:nvPr userDrawn="1"/>
        </p:nvSpPr>
        <p:spPr>
          <a:xfrm>
            <a:off x="258417" y="238539"/>
            <a:ext cx="36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２、基本情報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6C0627B-441F-835F-E7A0-C1C60A995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96" y="679151"/>
            <a:ext cx="9089410" cy="464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２，基本情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D83FDC-ED50-5597-E120-CC8C59DA6A75}"/>
              </a:ext>
            </a:extLst>
          </p:cNvPr>
          <p:cNvSpPr txBox="1"/>
          <p:nvPr userDrawn="1"/>
        </p:nvSpPr>
        <p:spPr>
          <a:xfrm>
            <a:off x="258417" y="238539"/>
            <a:ext cx="4850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滝廉太郎について　メモ</a:t>
            </a:r>
          </a:p>
        </p:txBody>
      </p:sp>
      <p:pic>
        <p:nvPicPr>
          <p:cNvPr id="3" name="図 2" descr="スーツを着た男性の白黒写真&#10;&#10;AI 生成コンテンツは誤りを含む可能性があります。">
            <a:extLst>
              <a:ext uri="{FF2B5EF4-FFF2-40B4-BE49-F238E27FC236}">
                <a16:creationId xmlns:a16="http://schemas.microsoft.com/office/drawing/2014/main" id="{E823DAB5-5C14-4262-63F6-360BBBC2CA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93" y="3846442"/>
            <a:ext cx="2420147" cy="254962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B880ABE-A8B3-F441-6C1E-228C7ED0B3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260" y="4015024"/>
            <a:ext cx="1785340" cy="2381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8518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DFDCAC-53D2-9948-A465-87A0D37F95B5}" type="datetimeFigureOut">
              <a:rPr kumimoji="1" lang="en-US" altLang="ja-JP" smtClean="0"/>
              <a:t>3/11/2026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0FB97F-0A02-E94B-85FE-C7B526157186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270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794" r:id="rId2"/>
    <p:sldLayoutId id="2147483830" r:id="rId3"/>
    <p:sldLayoutId id="2147483795" r:id="rId4"/>
    <p:sldLayoutId id="2147483793" r:id="rId5"/>
    <p:sldLayoutId id="2147483797" r:id="rId6"/>
    <p:sldLayoutId id="2147483828" r:id="rId7"/>
    <p:sldLayoutId id="2147483822" r:id="rId8"/>
    <p:sldLayoutId id="2147483826" r:id="rId9"/>
    <p:sldLayoutId id="2147483823" r:id="rId10"/>
    <p:sldLayoutId id="2147483824" r:id="rId11"/>
    <p:sldLayoutId id="2147483825" r:id="rId12"/>
    <p:sldLayoutId id="2147483796" r:id="rId13"/>
    <p:sldLayoutId id="21474838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microsoft.com/office/2007/relationships/hdphoto" Target="../media/hdphoto9.wdp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E147E8-0840-0EC3-0835-DB517337BF46}"/>
              </a:ext>
            </a:extLst>
          </p:cNvPr>
          <p:cNvSpPr txBox="1"/>
          <p:nvPr/>
        </p:nvSpPr>
        <p:spPr>
          <a:xfrm>
            <a:off x="335786" y="263783"/>
            <a:ext cx="8460000" cy="4001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lstStyle/>
          <a:p>
            <a:pPr algn="l"/>
            <a:r>
              <a:rPr lang="ja-JP" altLang="en-US" sz="2000" dirty="0">
                <a:latin typeface="+mn-ea"/>
              </a:rPr>
              <a:t>   年　組　番 氏名：　　　　　　  ニックネーム：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2A75F0-6E59-9733-9081-5D8747B4D6B0}"/>
              </a:ext>
            </a:extLst>
          </p:cNvPr>
          <p:cNvSpPr txBox="1"/>
          <p:nvPr/>
        </p:nvSpPr>
        <p:spPr>
          <a:xfrm>
            <a:off x="353191" y="2445598"/>
            <a:ext cx="4860000" cy="70788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4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曲名</a:t>
            </a:r>
            <a:r>
              <a:rPr lang="en-US" altLang="ja-JP" sz="4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: </a:t>
            </a:r>
            <a:r>
              <a:rPr lang="ja-JP" altLang="en-US" sz="4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こちらに記入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C86540-3C0B-030F-F5FF-B17AA153C140}"/>
              </a:ext>
            </a:extLst>
          </p:cNvPr>
          <p:cNvSpPr txBox="1"/>
          <p:nvPr/>
        </p:nvSpPr>
        <p:spPr>
          <a:xfrm>
            <a:off x="353191" y="3735863"/>
            <a:ext cx="8437618" cy="12003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こちらに記入</a:t>
            </a:r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en-US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algn="l"/>
            <a:endParaRPr lang="ja-JP" altLang="ja-JP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0365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5747E00D-7E55-72F8-8240-1232D9596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611278"/>
              </p:ext>
            </p:extLst>
          </p:nvPr>
        </p:nvGraphicFramePr>
        <p:xfrm>
          <a:off x="288099" y="691763"/>
          <a:ext cx="8744583" cy="4913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2991">
                  <a:extLst>
                    <a:ext uri="{9D8B030D-6E8A-4147-A177-3AD203B41FA5}">
                      <a16:colId xmlns:a16="http://schemas.microsoft.com/office/drawing/2014/main" val="3279630994"/>
                    </a:ext>
                  </a:extLst>
                </a:gridCol>
                <a:gridCol w="7311592">
                  <a:extLst>
                    <a:ext uri="{9D8B030D-6E8A-4147-A177-3AD203B41FA5}">
                      <a16:colId xmlns:a16="http://schemas.microsoft.com/office/drawing/2014/main" val="3692014825"/>
                    </a:ext>
                  </a:extLst>
                </a:gridCol>
              </a:tblGrid>
              <a:tr h="322783"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buNone/>
                      </a:pPr>
                      <a:r>
                        <a:rPr lang="ja-JP" sz="2000" b="1" kern="100" dirty="0">
                          <a:solidFill>
                            <a:schemeClr val="tx1"/>
                          </a:solidFill>
                          <a:effectLst/>
                        </a:rPr>
                        <a:t>（時間帯）</a:t>
                      </a:r>
                      <a:endParaRPr lang="ja-JP" sz="2000" b="1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buNone/>
                      </a:pPr>
                      <a:r>
                        <a:rPr lang="ja-JP" altLang="en-US" sz="2000" b="1" kern="100" dirty="0">
                          <a:solidFill>
                            <a:schemeClr val="tx1"/>
                          </a:solidFill>
                          <a:effectLst/>
                        </a:rPr>
                        <a:t>　</a:t>
                      </a:r>
                      <a:r>
                        <a:rPr lang="ja-JP" sz="2000" b="1" kern="100" dirty="0">
                          <a:solidFill>
                            <a:schemeClr val="tx1"/>
                          </a:solidFill>
                          <a:effectLst/>
                        </a:rPr>
                        <a:t>歌詞の意味</a:t>
                      </a:r>
                      <a:endParaRPr lang="ja-JP" sz="2000" b="1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514526"/>
                  </a:ext>
                </a:extLst>
              </a:tr>
              <a:tr h="1474212"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buNone/>
                      </a:pPr>
                      <a:r>
                        <a:rPr lang="ja-JP" sz="2400" b="1" kern="100" dirty="0">
                          <a:solidFill>
                            <a:schemeClr val="tx1"/>
                          </a:solidFill>
                          <a:effectLst/>
                        </a:rPr>
                        <a:t>１番</a:t>
                      </a:r>
                    </a:p>
                    <a:p>
                      <a:pPr algn="l">
                        <a:lnSpc>
                          <a:spcPts val="2400"/>
                        </a:lnSpc>
                        <a:buNone/>
                      </a:pPr>
                      <a:r>
                        <a:rPr lang="ja-JP" sz="2400" b="0" kern="100" dirty="0"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</a:rPr>
                        <a:t>　　</a:t>
                      </a:r>
                      <a:r>
                        <a:rPr lang="ja-JP" sz="2400" b="0" kern="100" dirty="0">
                          <a:solidFill>
                            <a:schemeClr val="tx1"/>
                          </a:solidFill>
                          <a:effectLst/>
                        </a:rPr>
                        <a:t> ）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00"/>
                        </a:lnSpc>
                        <a:buNone/>
                      </a:pPr>
                      <a:r>
                        <a:rPr lang="ja-JP" alt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（　　　　</a:t>
                      </a: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）春の隅田川　</a:t>
                      </a:r>
                    </a:p>
                    <a:p>
                      <a:pPr algn="l">
                        <a:lnSpc>
                          <a:spcPts val="3000"/>
                        </a:lnSpc>
                        <a:buNone/>
                      </a:pP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上り下りする船で行き交う　船頭達が　　　</a:t>
                      </a:r>
                    </a:p>
                    <a:p>
                      <a:pPr algn="l">
                        <a:lnSpc>
                          <a:spcPts val="3000"/>
                        </a:lnSpc>
                        <a:buNone/>
                      </a:pP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オールから落ちるしずくも 　花びらのように散ってゆく　</a:t>
                      </a:r>
                    </a:p>
                    <a:p>
                      <a:pPr algn="l">
                        <a:lnSpc>
                          <a:spcPts val="3000"/>
                        </a:lnSpc>
                        <a:buNone/>
                      </a:pP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この素晴らしい眺めは　何にたとえたらよいのだろうか</a:t>
                      </a:r>
                      <a:endParaRPr lang="ja-JP" sz="2200" b="0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056434"/>
                  </a:ext>
                </a:extLst>
              </a:tr>
              <a:tr h="1576819"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buNone/>
                      </a:pPr>
                      <a:r>
                        <a:rPr lang="ja-JP" sz="2400" b="1" kern="100" dirty="0">
                          <a:solidFill>
                            <a:schemeClr val="tx1"/>
                          </a:solidFill>
                          <a:effectLst/>
                        </a:rPr>
                        <a:t>２番</a:t>
                      </a:r>
                    </a:p>
                    <a:p>
                      <a:pPr marL="88900" indent="-88900" algn="l">
                        <a:lnSpc>
                          <a:spcPts val="2400"/>
                        </a:lnSpc>
                        <a:buNone/>
                      </a:pPr>
                      <a:r>
                        <a:rPr lang="ja-JP" sz="2400" b="0" kern="100" dirty="0">
                          <a:solidFill>
                            <a:schemeClr val="tx1"/>
                          </a:solidFill>
                          <a:effectLst/>
                        </a:rPr>
                        <a:t>（　　）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00"/>
                        </a:lnSpc>
                        <a:buNone/>
                      </a:pP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ja-JP" alt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　　　　　</a:t>
                      </a: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） 明けがたの　　朝露を浴びて　</a:t>
                      </a:r>
                    </a:p>
                    <a:p>
                      <a:pPr algn="l">
                        <a:lnSpc>
                          <a:spcPts val="3000"/>
                        </a:lnSpc>
                        <a:buNone/>
                      </a:pP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私に語りかけるような　（ </a:t>
                      </a:r>
                      <a:r>
                        <a:rPr lang="ja-JP" alt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　　</a:t>
                      </a: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 ）の木を</a:t>
                      </a:r>
                      <a:br>
                        <a:rPr 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ja-JP" alt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　　　　　</a:t>
                      </a: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） 夕暮れの風になびいて　手を（</a:t>
                      </a:r>
                      <a:r>
                        <a:rPr lang="ja-JP" alt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　　</a:t>
                      </a: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）　</a:t>
                      </a:r>
                    </a:p>
                    <a:p>
                      <a:pPr algn="l">
                        <a:lnSpc>
                          <a:spcPts val="3000"/>
                        </a:lnSpc>
                        <a:buNone/>
                      </a:pP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私を招くような　青柳の木を</a:t>
                      </a:r>
                      <a:endParaRPr lang="ja-JP" sz="2200" b="0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591048"/>
                  </a:ext>
                </a:extLst>
              </a:tr>
              <a:tr h="1263311">
                <a:tc>
                  <a:txBody>
                    <a:bodyPr/>
                    <a:lstStyle/>
                    <a:p>
                      <a:pPr algn="l">
                        <a:lnSpc>
                          <a:spcPts val="2400"/>
                        </a:lnSpc>
                        <a:buNone/>
                      </a:pPr>
                      <a:r>
                        <a:rPr lang="ja-JP" sz="2400" b="1" kern="100" dirty="0">
                          <a:solidFill>
                            <a:schemeClr val="tx1"/>
                          </a:solidFill>
                          <a:effectLst/>
                        </a:rPr>
                        <a:t>３番</a:t>
                      </a:r>
                    </a:p>
                    <a:p>
                      <a:pPr algn="l">
                        <a:lnSpc>
                          <a:spcPts val="2400"/>
                        </a:lnSpc>
                        <a:buNone/>
                      </a:pPr>
                      <a:r>
                        <a:rPr lang="ja-JP" sz="2400" b="0" kern="100" dirty="0"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ja-JP" altLang="en-US" sz="2400" b="0" kern="100" dirty="0">
                          <a:solidFill>
                            <a:schemeClr val="tx1"/>
                          </a:solidFill>
                          <a:effectLst/>
                        </a:rPr>
                        <a:t>　</a:t>
                      </a:r>
                      <a:r>
                        <a:rPr lang="ja-JP" sz="2400" b="0" kern="100" dirty="0">
                          <a:solidFill>
                            <a:schemeClr val="tx1"/>
                          </a:solidFill>
                          <a:effectLst/>
                        </a:rPr>
                        <a:t>　）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00"/>
                        </a:lnSpc>
                        <a:buNone/>
                      </a:pP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ja-JP" alt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　　　　</a:t>
                      </a: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） 長い土手に　</a:t>
                      </a:r>
                    </a:p>
                    <a:p>
                      <a:pPr algn="l">
                        <a:lnSpc>
                          <a:spcPts val="3000"/>
                        </a:lnSpc>
                        <a:buNone/>
                      </a:pP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ja-JP" alt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　　　　</a:t>
                      </a: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）上る　（</a:t>
                      </a:r>
                      <a:r>
                        <a:rPr lang="ja-JP" alt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　　　　</a:t>
                      </a: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</a:p>
                    <a:p>
                      <a:pPr algn="l">
                        <a:lnSpc>
                          <a:spcPts val="3000"/>
                        </a:lnSpc>
                        <a:buNone/>
                      </a:pP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ja-JP" alt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　　　                     　</a:t>
                      </a: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</a:p>
                    <a:p>
                      <a:pPr algn="l">
                        <a:lnSpc>
                          <a:spcPts val="3000"/>
                        </a:lnSpc>
                        <a:buNone/>
                      </a:pP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この素晴らしい眺めは　（</a:t>
                      </a:r>
                      <a:r>
                        <a:rPr lang="ja-JP" altLang="en-US" sz="2200" b="0" kern="100" dirty="0">
                          <a:solidFill>
                            <a:schemeClr val="tx1"/>
                          </a:solidFill>
                          <a:effectLst/>
                        </a:rPr>
                        <a:t>　　　　　　</a:t>
                      </a:r>
                      <a:r>
                        <a:rPr lang="ja-JP" sz="2200" b="0" kern="100" dirty="0"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  <a:endParaRPr lang="ja-JP" sz="2200" b="0" kern="100" dirty="0">
                        <a:solidFill>
                          <a:schemeClr val="tx1"/>
                        </a:solidFill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6027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03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354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4D89A6D9-9A08-1407-2EB8-9F8D241A0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18" y="5344153"/>
            <a:ext cx="1208283" cy="5400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7BD4CA7D-F306-6BDC-6A66-E7FC1B1110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82" y="5344153"/>
            <a:ext cx="1226926" cy="54000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0DF5C740-41DC-02FC-AB77-9B65025ED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89" y="5344153"/>
            <a:ext cx="1017031" cy="54000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E21204B0-24C2-36B8-436A-ED836AE768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01" y="5344153"/>
            <a:ext cx="1109577" cy="5400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0778B6BD-A665-22B3-4B0F-A7CEAE96C1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7" y="5344153"/>
            <a:ext cx="810000" cy="54000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D823778C-76B0-87C9-984D-2CB2E04C17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09" y="5942062"/>
            <a:ext cx="1060919" cy="54000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6EECC230-C2B0-ABB0-183A-148E0FBD91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03" y="5942062"/>
            <a:ext cx="1167776" cy="54000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424DC19D-B05F-7017-23DD-7BD3578596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60" y="5344153"/>
            <a:ext cx="1233603" cy="54000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8D4ACE4C-386D-FFDC-5A28-36E7A306BE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65" y="5942062"/>
            <a:ext cx="1142969" cy="540000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0BEC0960-074B-28E0-34EE-B6BE632106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25" y="5942062"/>
            <a:ext cx="1354965" cy="540000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6E8BF75E-EC29-A886-B620-64FB3A5906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09" y="5911197"/>
            <a:ext cx="1292225" cy="570865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2BB23430-E1C8-6F63-1889-72354F7390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92355" y="5942062"/>
            <a:ext cx="1038728" cy="54000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F77C091A-6090-D566-F389-48019BE835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7" y="5942062"/>
            <a:ext cx="125456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33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09280E-AA35-A3BE-3DF7-7D6901887731}"/>
              </a:ext>
            </a:extLst>
          </p:cNvPr>
          <p:cNvSpPr txBox="1"/>
          <p:nvPr/>
        </p:nvSpPr>
        <p:spPr>
          <a:xfrm>
            <a:off x="353191" y="828365"/>
            <a:ext cx="8437618" cy="120032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400" dirty="0">
                <a:latin typeface="+mn-ea"/>
              </a:rPr>
              <a:t>こちらに記入</a:t>
            </a:r>
            <a:endParaRPr lang="en-US" altLang="ja-JP" sz="2400" dirty="0">
              <a:latin typeface="+mn-ea"/>
            </a:endParaRPr>
          </a:p>
          <a:p>
            <a:pPr algn="l"/>
            <a:endParaRPr lang="en-US" altLang="ja-JP" sz="2400" dirty="0">
              <a:latin typeface="+mn-ea"/>
            </a:endParaRPr>
          </a:p>
          <a:p>
            <a:pPr algn="l"/>
            <a:endParaRPr lang="ja-JP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53783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吹き出し: 四角形 1">
            <a:extLst>
              <a:ext uri="{FF2B5EF4-FFF2-40B4-BE49-F238E27FC236}">
                <a16:creationId xmlns:a16="http://schemas.microsoft.com/office/drawing/2014/main" id="{DE8F89A5-071B-BE46-2903-1ADF5C28773D}"/>
              </a:ext>
            </a:extLst>
          </p:cNvPr>
          <p:cNvSpPr/>
          <p:nvPr/>
        </p:nvSpPr>
        <p:spPr>
          <a:xfrm>
            <a:off x="7336103" y="926504"/>
            <a:ext cx="1764000" cy="1109033"/>
          </a:xfrm>
          <a:prstGeom prst="wedgeRectCallout">
            <a:avLst>
              <a:gd name="adj1" fmla="val -66637"/>
              <a:gd name="adj2" fmla="val 13871"/>
            </a:avLst>
          </a:prstGeom>
          <a:ln w="1905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ja-JP" altLang="en-US" sz="1600" kern="100" dirty="0">
                <a:solidFill>
                  <a:schemeClr val="tx1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どんな感じ？</a:t>
            </a:r>
            <a:endParaRPr lang="en-US" altLang="ja-JP" sz="1600" kern="100" dirty="0">
              <a:solidFill>
                <a:schemeClr val="tx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ja-JP" altLang="en-US" sz="1600" kern="100" dirty="0">
                <a:solidFill>
                  <a:schemeClr val="tx1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こちらに記入</a:t>
            </a:r>
            <a:endParaRPr lang="ja-JP" sz="1600" kern="100" dirty="0">
              <a:solidFill>
                <a:schemeClr val="tx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C71F8DEC-3BB8-31F9-2774-2353C28BF3CA}"/>
              </a:ext>
            </a:extLst>
          </p:cNvPr>
          <p:cNvSpPr/>
          <p:nvPr/>
        </p:nvSpPr>
        <p:spPr>
          <a:xfrm>
            <a:off x="7336103" y="2159878"/>
            <a:ext cx="1764000" cy="1109033"/>
          </a:xfrm>
          <a:prstGeom prst="wedgeRectCallout">
            <a:avLst>
              <a:gd name="adj1" fmla="val -66277"/>
              <a:gd name="adj2" fmla="val 16160"/>
            </a:avLst>
          </a:prstGeom>
          <a:ln w="1905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sz="1600" kern="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どんな感じ？</a:t>
            </a:r>
            <a:endParaRPr lang="en-US" altLang="ja-JP" sz="1600" kern="100" dirty="0">
              <a:solidFill>
                <a:schemeClr val="tx1"/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1600" kern="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こちらに記入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F7588A3A-8116-2F63-276E-13FEB89979BC}"/>
              </a:ext>
            </a:extLst>
          </p:cNvPr>
          <p:cNvSpPr/>
          <p:nvPr/>
        </p:nvSpPr>
        <p:spPr>
          <a:xfrm>
            <a:off x="7336103" y="3386909"/>
            <a:ext cx="1764000" cy="1109033"/>
          </a:xfrm>
          <a:prstGeom prst="wedgeRectCallout">
            <a:avLst>
              <a:gd name="adj1" fmla="val -63882"/>
              <a:gd name="adj2" fmla="val 12912"/>
            </a:avLst>
          </a:prstGeom>
          <a:ln w="1905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ja-JP" altLang="en-US" sz="1600" kern="100" dirty="0">
                <a:solidFill>
                  <a:schemeClr val="tx1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どんな感じ？</a:t>
            </a:r>
          </a:p>
          <a:p>
            <a:pPr>
              <a:buNone/>
            </a:pPr>
            <a:r>
              <a:rPr lang="ja-JP" altLang="en-US" sz="1600" kern="100" dirty="0">
                <a:solidFill>
                  <a:schemeClr val="tx1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こちらに記入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843BC4BE-2D8E-29F3-DE55-E49E499FA53B}"/>
              </a:ext>
            </a:extLst>
          </p:cNvPr>
          <p:cNvSpPr/>
          <p:nvPr/>
        </p:nvSpPr>
        <p:spPr>
          <a:xfrm>
            <a:off x="7336103" y="4605367"/>
            <a:ext cx="1764000" cy="1109033"/>
          </a:xfrm>
          <a:prstGeom prst="wedgeRectCallout">
            <a:avLst>
              <a:gd name="adj1" fmla="val -68437"/>
              <a:gd name="adj2" fmla="val 11008"/>
            </a:avLst>
          </a:prstGeom>
          <a:ln w="1905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ja-JP" altLang="en-US" sz="1600" kern="100">
                <a:solidFill>
                  <a:schemeClr val="tx1"/>
                </a:solidFill>
                <a:latin typeface="游ゴシック" panose="020B0400000000000000" pitchFamily="50" charset="-128"/>
                <a:cs typeface="Times New Roman" panose="02020603050405020304" pitchFamily="18" charset="0"/>
              </a:rPr>
              <a:t>どんな感じ？</a:t>
            </a:r>
            <a:endParaRPr lang="en-US" altLang="ja-JP" sz="1600" kern="100">
              <a:solidFill>
                <a:schemeClr val="tx1"/>
              </a:solidFill>
              <a:latin typeface="游ゴシック" panose="020B04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en-US" sz="1600" kern="100">
                <a:solidFill>
                  <a:schemeClr val="tx1"/>
                </a:solidFill>
                <a:latin typeface="游ゴシック" panose="020B0400000000000000" pitchFamily="50" charset="-128"/>
                <a:cs typeface="Times New Roman" panose="02020603050405020304" pitchFamily="18" charset="0"/>
              </a:rPr>
              <a:t>こちらに記入</a:t>
            </a:r>
            <a:endParaRPr lang="ja-JP" altLang="en-US" sz="1600" kern="100" dirty="0">
              <a:solidFill>
                <a:schemeClr val="tx1"/>
              </a:solidFill>
              <a:latin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879346D-ED26-F2A0-460B-E46362BB3B77}"/>
              </a:ext>
            </a:extLst>
          </p:cNvPr>
          <p:cNvSpPr txBox="1"/>
          <p:nvPr/>
        </p:nvSpPr>
        <p:spPr>
          <a:xfrm>
            <a:off x="3301938" y="229878"/>
            <a:ext cx="2367251" cy="52322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l"/>
            <a:r>
              <a:rPr lang="ja-JP" altLang="en-US" sz="2800" b="1" dirty="0">
                <a:latin typeface="+mn-ea"/>
              </a:rPr>
              <a:t>（　　）形式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277491-0B39-2514-DE72-14EC0F4EB460}"/>
              </a:ext>
            </a:extLst>
          </p:cNvPr>
          <p:cNvSpPr txBox="1"/>
          <p:nvPr/>
        </p:nvSpPr>
        <p:spPr>
          <a:xfrm>
            <a:off x="2297372" y="1620068"/>
            <a:ext cx="4112527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ひらがなで歌詞を記入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B426A4-4F3B-31F8-5249-712908010A8E}"/>
              </a:ext>
            </a:extLst>
          </p:cNvPr>
          <p:cNvSpPr txBox="1"/>
          <p:nvPr/>
        </p:nvSpPr>
        <p:spPr>
          <a:xfrm>
            <a:off x="2297372" y="2775579"/>
            <a:ext cx="4112527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ひらがなで歌詞記入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97046D-7B10-D35C-EF61-B176E43B4A59}"/>
              </a:ext>
            </a:extLst>
          </p:cNvPr>
          <p:cNvSpPr txBox="1"/>
          <p:nvPr/>
        </p:nvSpPr>
        <p:spPr>
          <a:xfrm>
            <a:off x="2297372" y="3944552"/>
            <a:ext cx="4112527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ひらがなで歌詞記入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F3887B4-399B-336D-67C3-1FABF8621AF5}"/>
              </a:ext>
            </a:extLst>
          </p:cNvPr>
          <p:cNvSpPr txBox="1"/>
          <p:nvPr/>
        </p:nvSpPr>
        <p:spPr>
          <a:xfrm>
            <a:off x="2297372" y="5174970"/>
            <a:ext cx="4112527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ひらがなで歌詞記入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61FE2C0-6EB9-3EBF-B860-2D5F7B513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954" y="1810332"/>
            <a:ext cx="563249" cy="69909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F712E46-3730-443A-0021-E5D78598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897" y="4094328"/>
            <a:ext cx="511361" cy="59445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20C3744-E92E-CBF3-6CAA-38D121D10B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093" y="6008648"/>
            <a:ext cx="566895" cy="53008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C16583E-6468-D870-5C4C-862C399EE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698" y="5839641"/>
            <a:ext cx="634887" cy="69909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7D8E1760-5C85-A7A5-AD47-2BD723CA2D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819" y="5948153"/>
            <a:ext cx="498407" cy="590578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CAB9BBD-1A0B-DE55-BDDA-C7A1CE9923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5787" y="5839641"/>
            <a:ext cx="634887" cy="699090"/>
          </a:xfrm>
          <a:prstGeom prst="rect">
            <a:avLst/>
          </a:prstGeom>
        </p:spPr>
      </p:pic>
      <p:pic>
        <p:nvPicPr>
          <p:cNvPr id="15" name="花主旋律★keiko_CUBASE">
            <a:hlinkClick r:id="" action="ppaction://media"/>
            <a:extLst>
              <a:ext uri="{FF2B5EF4-FFF2-40B4-BE49-F238E27FC236}">
                <a16:creationId xmlns:a16="http://schemas.microsoft.com/office/drawing/2014/main" id="{19415A69-E33F-A403-544F-91E6D25F4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9531" y="5783909"/>
            <a:ext cx="747613" cy="7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5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38E45B3D-8440-1C3E-4C7D-AB8F0B9DF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183557"/>
              </p:ext>
            </p:extLst>
          </p:nvPr>
        </p:nvGraphicFramePr>
        <p:xfrm>
          <a:off x="275573" y="1402915"/>
          <a:ext cx="8517698" cy="42691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818">
                  <a:extLst>
                    <a:ext uri="{9D8B030D-6E8A-4147-A177-3AD203B41FA5}">
                      <a16:colId xmlns:a16="http://schemas.microsoft.com/office/drawing/2014/main" val="674466071"/>
                    </a:ext>
                  </a:extLst>
                </a:gridCol>
                <a:gridCol w="1391110">
                  <a:extLst>
                    <a:ext uri="{9D8B030D-6E8A-4147-A177-3AD203B41FA5}">
                      <a16:colId xmlns:a16="http://schemas.microsoft.com/office/drawing/2014/main" val="1484727315"/>
                    </a:ext>
                  </a:extLst>
                </a:gridCol>
                <a:gridCol w="3227803">
                  <a:extLst>
                    <a:ext uri="{9D8B030D-6E8A-4147-A177-3AD203B41FA5}">
                      <a16:colId xmlns:a16="http://schemas.microsoft.com/office/drawing/2014/main" val="2702601651"/>
                    </a:ext>
                  </a:extLst>
                </a:gridCol>
                <a:gridCol w="3440967">
                  <a:extLst>
                    <a:ext uri="{9D8B030D-6E8A-4147-A177-3AD203B41FA5}">
                      <a16:colId xmlns:a16="http://schemas.microsoft.com/office/drawing/2014/main" val="2276122943"/>
                    </a:ext>
                  </a:extLst>
                </a:gridCol>
              </a:tblGrid>
              <a:tr h="36674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 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ja-JP" sz="1400" b="1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歌詞や小節番号</a:t>
                      </a:r>
                      <a:endParaRPr lang="ja-JP" sz="1400" b="1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ja-JP" sz="1400" b="1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感じ取ったこと（～な感じ・雰囲気）</a:t>
                      </a:r>
                      <a:endParaRPr lang="ja-JP" sz="1400" b="1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ja-JP" sz="1400" b="1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音楽を形作っている要素（楽譜の情報）</a:t>
                      </a:r>
                      <a:endParaRPr lang="ja-JP" sz="1400" b="1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066263"/>
                  </a:ext>
                </a:extLst>
              </a:tr>
              <a:tr h="1300814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buNone/>
                      </a:pPr>
                      <a:r>
                        <a:rPr lang="ja-JP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１番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ja-JP" altLang="en-US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Times New Roman" panose="02020603050405020304" pitchFamily="18" charset="0"/>
                        </a:rPr>
                        <a:t>こちらに記入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ja-JP" altLang="en-US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  <a:cs typeface="Times New Roman" panose="02020603050405020304" pitchFamily="18" charset="0"/>
                        </a:rPr>
                        <a:t>こちらに記入</a:t>
                      </a:r>
                      <a:endParaRPr lang="en-US" alt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buNone/>
                      </a:pP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 </a:t>
                      </a:r>
                      <a:r>
                        <a:rPr lang="ja-JP" altLang="en-US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こちらに記入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799927"/>
                  </a:ext>
                </a:extLst>
              </a:tr>
              <a:tr h="1300814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buNone/>
                      </a:pPr>
                      <a:r>
                        <a:rPr lang="ja-JP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２番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 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000" b="0" kern="10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 </a:t>
                      </a:r>
                      <a:endParaRPr lang="ja-JP" sz="2000" b="0" kern="10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000" b="0" kern="10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 </a:t>
                      </a:r>
                      <a:endParaRPr lang="ja-JP" sz="2000" b="0" kern="10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588120"/>
                  </a:ext>
                </a:extLst>
              </a:tr>
              <a:tr h="1300814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buNone/>
                      </a:pPr>
                      <a:r>
                        <a:rPr lang="ja-JP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３番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 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 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 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912822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2AAFBF-C311-D739-FF2C-FE0C4FC7801D}"/>
              </a:ext>
            </a:extLst>
          </p:cNvPr>
          <p:cNvSpPr txBox="1"/>
          <p:nvPr/>
        </p:nvSpPr>
        <p:spPr>
          <a:xfrm>
            <a:off x="278035" y="815840"/>
            <a:ext cx="4857636" cy="46166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400" dirty="0">
                <a:latin typeface="+mn-ea"/>
              </a:rPr>
              <a:t>★それぞれを関連付けて考えよう</a:t>
            </a:r>
            <a:endParaRPr lang="en-US" altLang="ja-JP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88644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DF6BF5EA-5CDC-6E72-34A0-B66812B37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558932"/>
              </p:ext>
            </p:extLst>
          </p:nvPr>
        </p:nvGraphicFramePr>
        <p:xfrm>
          <a:off x="378718" y="2005511"/>
          <a:ext cx="8424000" cy="22432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68022">
                  <a:extLst>
                    <a:ext uri="{9D8B030D-6E8A-4147-A177-3AD203B41FA5}">
                      <a16:colId xmlns:a16="http://schemas.microsoft.com/office/drawing/2014/main" val="415259997"/>
                    </a:ext>
                  </a:extLst>
                </a:gridCol>
                <a:gridCol w="4355978">
                  <a:extLst>
                    <a:ext uri="{9D8B030D-6E8A-4147-A177-3AD203B41FA5}">
                      <a16:colId xmlns:a16="http://schemas.microsoft.com/office/drawing/2014/main" val="3782749787"/>
                    </a:ext>
                  </a:extLst>
                </a:gridCol>
              </a:tblGrid>
              <a:tr h="15640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ja-JP" altLang="en-US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こちらに記入</a:t>
                      </a:r>
                      <a:endParaRPr lang="en-US" alt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ja-JP" altLang="en-US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こちらに記入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 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 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 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 </a:t>
                      </a:r>
                      <a:endParaRPr lang="ja-JP" sz="2000" b="0" kern="100" dirty="0">
                        <a:solidFill>
                          <a:schemeClr val="tx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938679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6E483D-1CE3-E074-00B5-A490FB116F27}"/>
              </a:ext>
            </a:extLst>
          </p:cNvPr>
          <p:cNvSpPr txBox="1"/>
          <p:nvPr/>
        </p:nvSpPr>
        <p:spPr>
          <a:xfrm>
            <a:off x="421301" y="1402827"/>
            <a:ext cx="6179916" cy="4001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ja-JP" altLang="ja-JP" sz="2000" b="1" kern="100" dirty="0">
                <a:latin typeface="游ゴシック" panose="020B0400000000000000" pitchFamily="50" charset="-128"/>
              </a:rPr>
              <a:t>グループ内で出た意見</a:t>
            </a:r>
            <a:r>
              <a:rPr lang="ja-JP" altLang="en-US" sz="2000" b="1" kern="100" dirty="0">
                <a:latin typeface="+mn-ea"/>
              </a:rPr>
              <a:t>　　　　　　　個人の考え</a:t>
            </a:r>
            <a:endParaRPr lang="en-US" altLang="ja-JP" sz="2000" b="1" kern="100" dirty="0">
              <a:latin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5108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2D838735-1989-C96F-4304-4BCC3C7E9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909103"/>
              </p:ext>
            </p:extLst>
          </p:nvPr>
        </p:nvGraphicFramePr>
        <p:xfrm>
          <a:off x="194153" y="1490599"/>
          <a:ext cx="8755694" cy="5060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4883">
                  <a:extLst>
                    <a:ext uri="{9D8B030D-6E8A-4147-A177-3AD203B41FA5}">
                      <a16:colId xmlns:a16="http://schemas.microsoft.com/office/drawing/2014/main" val="364756462"/>
                    </a:ext>
                  </a:extLst>
                </a:gridCol>
                <a:gridCol w="1590805">
                  <a:extLst>
                    <a:ext uri="{9D8B030D-6E8A-4147-A177-3AD203B41FA5}">
                      <a16:colId xmlns:a16="http://schemas.microsoft.com/office/drawing/2014/main" val="2163747496"/>
                    </a:ext>
                  </a:extLst>
                </a:gridCol>
                <a:gridCol w="6620006">
                  <a:extLst>
                    <a:ext uri="{9D8B030D-6E8A-4147-A177-3AD203B41FA5}">
                      <a16:colId xmlns:a16="http://schemas.microsoft.com/office/drawing/2014/main" val="1168743721"/>
                    </a:ext>
                  </a:extLst>
                </a:gridCol>
              </a:tblGrid>
              <a:tr h="389263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ts val="1800"/>
                        </a:lnSpc>
                        <a:buNone/>
                      </a:pPr>
                      <a:r>
                        <a:rPr lang="en-US" sz="1200" b="0" kern="10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 </a:t>
                      </a:r>
                      <a:endParaRPr lang="ja-JP" sz="1050" b="0" kern="10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sz="16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月／日</a:t>
                      </a:r>
                      <a:endParaRPr lang="ja-JP" sz="120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  <a:p>
                      <a:pPr algn="ctr">
                        <a:buNone/>
                      </a:pPr>
                      <a:r>
                        <a:rPr lang="ja-JP" sz="16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【 自己評価 】</a:t>
                      </a:r>
                      <a:endParaRPr lang="ja-JP" sz="105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52400" indent="0" algn="ctr">
                        <a:lnSpc>
                          <a:spcPts val="2600"/>
                        </a:lnSpc>
                        <a:buNone/>
                      </a:pPr>
                      <a:r>
                        <a:rPr lang="ja-JP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よかった点、がんばった点、課題点</a:t>
                      </a:r>
                      <a:r>
                        <a:rPr lang="ja-JP" altLang="en-US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、</a:t>
                      </a:r>
                      <a:r>
                        <a:rPr lang="ja-JP" sz="1600" b="1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改善点、次に生かしたいこと</a:t>
                      </a:r>
                      <a:endParaRPr lang="ja-JP" sz="1600" b="1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1629985"/>
                  </a:ext>
                </a:extLst>
              </a:tr>
              <a:tr h="1524400">
                <a:tc>
                  <a:txBody>
                    <a:bodyPr/>
                    <a:lstStyle/>
                    <a:p>
                      <a:pPr marL="0" marR="71755" algn="ctr">
                        <a:lnSpc>
                          <a:spcPct val="100000"/>
                        </a:lnSpc>
                        <a:buNone/>
                      </a:pPr>
                      <a:r>
                        <a:rPr lang="ja-JP" sz="40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</a:t>
                      </a:r>
                      <a:endParaRPr lang="ja-JP" sz="320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06400" algn="just">
                        <a:lnSpc>
                          <a:spcPct val="100000"/>
                        </a:lnSpc>
                        <a:buNone/>
                      </a:pPr>
                      <a:r>
                        <a:rPr lang="en-US" sz="32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  /</a:t>
                      </a:r>
                      <a:endParaRPr lang="ja-JP" sz="320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ja-JP" sz="32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【　】</a:t>
                      </a:r>
                      <a:endParaRPr lang="ja-JP" sz="320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ja-JP" altLang="en-US" sz="20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こちら記入</a:t>
                      </a:r>
                      <a:endParaRPr lang="en-US" altLang="ja-JP" sz="200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3264203"/>
                  </a:ext>
                </a:extLst>
              </a:tr>
              <a:tr h="1524400">
                <a:tc>
                  <a:txBody>
                    <a:bodyPr/>
                    <a:lstStyle/>
                    <a:p>
                      <a:pPr marL="0" marR="71755" algn="ctr">
                        <a:lnSpc>
                          <a:spcPct val="100000"/>
                        </a:lnSpc>
                        <a:buNone/>
                      </a:pPr>
                      <a:r>
                        <a:rPr lang="ja-JP" sz="40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</a:t>
                      </a:r>
                      <a:endParaRPr lang="ja-JP" sz="320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32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/</a:t>
                      </a:r>
                      <a:endParaRPr lang="ja-JP" sz="320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ja-JP" sz="32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【　】</a:t>
                      </a:r>
                      <a:endParaRPr lang="ja-JP" sz="320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52400" marR="0" lvl="0" indent="-1524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 </a:t>
                      </a:r>
                      <a:r>
                        <a:rPr lang="ja-JP" altLang="en-US" sz="20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こちら記入</a:t>
                      </a:r>
                      <a:endParaRPr lang="en-US" altLang="ja-JP" sz="200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  <a:p>
                      <a:pPr marL="152400" indent="-152400" algn="just">
                        <a:lnSpc>
                          <a:spcPct val="100000"/>
                        </a:lnSpc>
                        <a:buNone/>
                      </a:pPr>
                      <a:endParaRPr lang="ja-JP" sz="200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7374051"/>
                  </a:ext>
                </a:extLst>
              </a:tr>
              <a:tr h="1524400">
                <a:tc>
                  <a:txBody>
                    <a:bodyPr/>
                    <a:lstStyle/>
                    <a:p>
                      <a:pPr marL="0" marR="71755" algn="ctr">
                        <a:lnSpc>
                          <a:spcPct val="100000"/>
                        </a:lnSpc>
                        <a:buNone/>
                      </a:pPr>
                      <a:r>
                        <a:rPr lang="ja-JP" sz="40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３</a:t>
                      </a:r>
                      <a:endParaRPr lang="ja-JP" sz="320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32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/</a:t>
                      </a:r>
                      <a:endParaRPr lang="ja-JP" sz="320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ja-JP" sz="32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【　】</a:t>
                      </a:r>
                      <a:endParaRPr lang="ja-JP" sz="320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52400" marR="0" lvl="0" indent="-1524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 </a:t>
                      </a:r>
                      <a:r>
                        <a:rPr lang="ja-JP" altLang="en-US" sz="2000" b="0" kern="100" dirty="0">
                          <a:solidFill>
                            <a:sysClr val="windowText" lastClr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こちら記入</a:t>
                      </a:r>
                      <a:endParaRPr lang="en-US" altLang="ja-JP" sz="200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  <a:p>
                      <a:pPr marL="152400" indent="-152400" algn="just">
                        <a:lnSpc>
                          <a:spcPct val="100000"/>
                        </a:lnSpc>
                        <a:buNone/>
                      </a:pPr>
                      <a:endParaRPr lang="en-US" altLang="ja-JP" sz="2000" b="0" kern="100" dirty="0">
                        <a:solidFill>
                          <a:sysClr val="windowText" lastClr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538373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1BAFB4E-533D-F407-58C8-672964E1FA38}"/>
              </a:ext>
            </a:extLst>
          </p:cNvPr>
          <p:cNvSpPr txBox="1"/>
          <p:nvPr/>
        </p:nvSpPr>
        <p:spPr>
          <a:xfrm>
            <a:off x="1603332" y="965229"/>
            <a:ext cx="7311701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ja-JP" altLang="en-US" sz="1600" dirty="0">
                <a:latin typeface="+mn-ea"/>
              </a:rPr>
              <a:t>   年　組　番　氏名：　　　　　　　　　ニックネーム：</a:t>
            </a:r>
          </a:p>
        </p:txBody>
      </p:sp>
    </p:spTree>
    <p:extLst>
      <p:ext uri="{BB962C8B-B14F-4D97-AF65-F5344CB8AC3E}">
        <p14:creationId xmlns:p14="http://schemas.microsoft.com/office/powerpoint/2010/main" val="1010526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96ea88d-c26b-4406-b519-26fa1ea4d426}" enabled="0" method="" siteId="{196ea88d-c26b-4406-b519-26fa1ea4d42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359</Words>
  <Application>Microsoft Office PowerPoint</Application>
  <PresentationFormat>画面に合わせる (4:3)</PresentationFormat>
  <Paragraphs>89</Paragraphs>
  <Slides>9</Slides>
  <Notes>5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7" baseType="lpstr">
      <vt:lpstr>BIZ UDPゴシック</vt:lpstr>
      <vt:lpstr>ＭＳ ゴシック</vt:lpstr>
      <vt:lpstr>游ゴシック</vt:lpstr>
      <vt:lpstr>游明朝</vt:lpstr>
      <vt:lpstr>Aptos</vt:lpstr>
      <vt:lpstr>Aptos Display</vt:lpstr>
      <vt:lpstr>Arial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2026-03-11T08:14:33Z</dcterms:created>
  <dcterms:modified xsi:type="dcterms:W3CDTF">2026-03-11T08:14:42Z</dcterms:modified>
</cp:coreProperties>
</file>